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324" r:id="rId3"/>
    <p:sldId id="381" r:id="rId4"/>
    <p:sldId id="420" r:id="rId5"/>
    <p:sldId id="469" r:id="rId6"/>
    <p:sldId id="323" r:id="rId7"/>
    <p:sldId id="455" r:id="rId8"/>
    <p:sldId id="456" r:id="rId9"/>
    <p:sldId id="474" r:id="rId10"/>
    <p:sldId id="408" r:id="rId11"/>
    <p:sldId id="475" r:id="rId12"/>
    <p:sldId id="382" r:id="rId13"/>
    <p:sldId id="419" r:id="rId14"/>
    <p:sldId id="398" r:id="rId15"/>
    <p:sldId id="383" r:id="rId16"/>
    <p:sldId id="463" r:id="rId17"/>
    <p:sldId id="465" r:id="rId18"/>
    <p:sldId id="464" r:id="rId19"/>
    <p:sldId id="467" r:id="rId20"/>
    <p:sldId id="466" r:id="rId21"/>
    <p:sldId id="399" r:id="rId22"/>
    <p:sldId id="400" r:id="rId23"/>
    <p:sldId id="459" r:id="rId24"/>
    <p:sldId id="387" r:id="rId25"/>
    <p:sldId id="393" r:id="rId26"/>
    <p:sldId id="395" r:id="rId27"/>
    <p:sldId id="396" r:id="rId28"/>
    <p:sldId id="412" r:id="rId29"/>
    <p:sldId id="418" r:id="rId30"/>
    <p:sldId id="416" r:id="rId31"/>
    <p:sldId id="414" r:id="rId32"/>
    <p:sldId id="415" r:id="rId33"/>
    <p:sldId id="417" r:id="rId34"/>
    <p:sldId id="460" r:id="rId35"/>
    <p:sldId id="446" r:id="rId36"/>
    <p:sldId id="453" r:id="rId37"/>
    <p:sldId id="447" r:id="rId38"/>
    <p:sldId id="450" r:id="rId39"/>
    <p:sldId id="449" r:id="rId40"/>
    <p:sldId id="451" r:id="rId41"/>
    <p:sldId id="454" r:id="rId42"/>
    <p:sldId id="384" r:id="rId43"/>
    <p:sldId id="391" r:id="rId44"/>
    <p:sldId id="385" r:id="rId45"/>
    <p:sldId id="386" r:id="rId46"/>
    <p:sldId id="389" r:id="rId47"/>
    <p:sldId id="370" r:id="rId48"/>
    <p:sldId id="372" r:id="rId49"/>
    <p:sldId id="421" r:id="rId50"/>
    <p:sldId id="477" r:id="rId51"/>
    <p:sldId id="452" r:id="rId52"/>
    <p:sldId id="476" r:id="rId53"/>
    <p:sldId id="427" r:id="rId54"/>
    <p:sldId id="436" r:id="rId55"/>
    <p:sldId id="343" r:id="rId56"/>
    <p:sldId id="440" r:id="rId57"/>
    <p:sldId id="441" r:id="rId58"/>
    <p:sldId id="442" r:id="rId59"/>
    <p:sldId id="443" r:id="rId60"/>
    <p:sldId id="444" r:id="rId61"/>
    <p:sldId id="445" r:id="rId62"/>
    <p:sldId id="437" r:id="rId63"/>
    <p:sldId id="438" r:id="rId64"/>
    <p:sldId id="439" r:id="rId65"/>
    <p:sldId id="470" r:id="rId66"/>
    <p:sldId id="471" r:id="rId67"/>
    <p:sldId id="472" r:id="rId68"/>
    <p:sldId id="426" r:id="rId69"/>
    <p:sldId id="425" r:id="rId70"/>
    <p:sldId id="302" r:id="rId71"/>
    <p:sldId id="410" r:id="rId72"/>
    <p:sldId id="457" r:id="rId73"/>
    <p:sldId id="258" r:id="rId74"/>
    <p:sldId id="404" r:id="rId75"/>
    <p:sldId id="405" r:id="rId76"/>
    <p:sldId id="406" r:id="rId77"/>
    <p:sldId id="344" r:id="rId78"/>
    <p:sldId id="270" r:id="rId79"/>
    <p:sldId id="394" r:id="rId80"/>
    <p:sldId id="304" r:id="rId81"/>
    <p:sldId id="359" r:id="rId82"/>
    <p:sldId id="280" r:id="rId83"/>
    <p:sldId id="257" r:id="rId84"/>
    <p:sldId id="307" r:id="rId85"/>
    <p:sldId id="268" r:id="rId86"/>
    <p:sldId id="397" r:id="rId87"/>
    <p:sldId id="422" r:id="rId88"/>
    <p:sldId id="462" r:id="rId89"/>
    <p:sldId id="379" r:id="rId90"/>
    <p:sldId id="376" r:id="rId91"/>
    <p:sldId id="377" r:id="rId92"/>
    <p:sldId id="378" r:id="rId93"/>
    <p:sldId id="47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A2F0E381-3B0B-4005-806E-F142A44968FE}">
          <p14:sldIdLst>
            <p14:sldId id="256"/>
          </p14:sldIdLst>
        </p14:section>
        <p14:section name="Part1 Overview" id="{56FEBD6E-840B-4819-B8CE-AF6D8C7A0234}">
          <p14:sldIdLst>
            <p14:sldId id="324"/>
            <p14:sldId id="381"/>
            <p14:sldId id="420"/>
            <p14:sldId id="469"/>
            <p14:sldId id="323"/>
            <p14:sldId id="455"/>
            <p14:sldId id="456"/>
            <p14:sldId id="474"/>
            <p14:sldId id="408"/>
            <p14:sldId id="475"/>
          </p14:sldIdLst>
        </p14:section>
        <p14:section name="Part2 Algorithms" id="{FFF17A58-B30A-4254-9C3D-BEC262844480}">
          <p14:sldIdLst>
            <p14:sldId id="382"/>
            <p14:sldId id="419"/>
            <p14:sldId id="398"/>
            <p14:sldId id="383"/>
            <p14:sldId id="463"/>
            <p14:sldId id="465"/>
            <p14:sldId id="464"/>
            <p14:sldId id="467"/>
            <p14:sldId id="466"/>
            <p14:sldId id="399"/>
          </p14:sldIdLst>
        </p14:section>
        <p14:section name="LinearRegression" id="{8B6C725C-1025-4C26-BAC8-74A0AF8A6A00}">
          <p14:sldIdLst>
            <p14:sldId id="400"/>
            <p14:sldId id="459"/>
          </p14:sldIdLst>
        </p14:section>
        <p14:section name="LogisticRegression" id="{68FC8D18-E086-4425-AFB8-D3A28F1CDE31}">
          <p14:sldIdLst>
            <p14:sldId id="387"/>
            <p14:sldId id="393"/>
            <p14:sldId id="395"/>
            <p14:sldId id="396"/>
          </p14:sldIdLst>
        </p14:section>
        <p14:section name="SVM" id="{00854546-D1FF-4C3A-A897-407D177D939E}">
          <p14:sldIdLst>
            <p14:sldId id="412"/>
            <p14:sldId id="418"/>
            <p14:sldId id="416"/>
            <p14:sldId id="414"/>
            <p14:sldId id="415"/>
            <p14:sldId id="417"/>
          </p14:sldIdLst>
        </p14:section>
        <p14:section name="ANN" id="{C8433CDE-9B59-4C40-9333-FEE4F24A57B6}">
          <p14:sldIdLst>
            <p14:sldId id="460"/>
            <p14:sldId id="446"/>
            <p14:sldId id="453"/>
            <p14:sldId id="447"/>
            <p14:sldId id="450"/>
            <p14:sldId id="449"/>
            <p14:sldId id="451"/>
            <p14:sldId id="454"/>
          </p14:sldIdLst>
        </p14:section>
        <p14:section name="DecisionTrees" id="{4CD4273D-BDCF-480A-85F5-C62EF57801F1}">
          <p14:sldIdLst>
            <p14:sldId id="384"/>
            <p14:sldId id="391"/>
            <p14:sldId id="385"/>
            <p14:sldId id="386"/>
            <p14:sldId id="389"/>
            <p14:sldId id="370"/>
            <p14:sldId id="372"/>
          </p14:sldIdLst>
        </p14:section>
        <p14:section name="K-Nearest Neighbors" id="{378E02EF-BD3D-4D4B-845F-78C2DE78FBF2}">
          <p14:sldIdLst>
            <p14:sldId id="421"/>
            <p14:sldId id="477"/>
            <p14:sldId id="452"/>
            <p14:sldId id="476"/>
          </p14:sldIdLst>
        </p14:section>
        <p14:section name="Tentative" id="{4298656F-AA19-4970-8BF3-43AC1BFE9977}">
          <p14:sldIdLst>
            <p14:sldId id="427"/>
            <p14:sldId id="436"/>
            <p14:sldId id="343"/>
            <p14:sldId id="440"/>
            <p14:sldId id="441"/>
            <p14:sldId id="442"/>
            <p14:sldId id="443"/>
            <p14:sldId id="444"/>
            <p14:sldId id="445"/>
            <p14:sldId id="437"/>
            <p14:sldId id="438"/>
            <p14:sldId id="439"/>
            <p14:sldId id="470"/>
            <p14:sldId id="471"/>
          </p14:sldIdLst>
        </p14:section>
        <p14:section name="Naive Bayes" id="{C9C2B461-C35E-4538-A1C4-8EED36D73800}">
          <p14:sldIdLst>
            <p14:sldId id="472"/>
            <p14:sldId id="426"/>
            <p14:sldId id="425"/>
          </p14:sldIdLst>
        </p14:section>
        <p14:section name="Part3 Model Evaluation" id="{E56F9378-5FFB-4659-8FCF-B75194A5B736}">
          <p14:sldIdLst>
            <p14:sldId id="302"/>
            <p14:sldId id="410"/>
            <p14:sldId id="457"/>
            <p14:sldId id="258"/>
            <p14:sldId id="404"/>
            <p14:sldId id="405"/>
            <p14:sldId id="406"/>
            <p14:sldId id="344"/>
            <p14:sldId id="270"/>
            <p14:sldId id="394"/>
            <p14:sldId id="304"/>
            <p14:sldId id="359"/>
            <p14:sldId id="280"/>
            <p14:sldId id="257"/>
            <p14:sldId id="307"/>
            <p14:sldId id="268"/>
            <p14:sldId id="397"/>
            <p14:sldId id="422"/>
            <p14:sldId id="462"/>
          </p14:sldIdLst>
        </p14:section>
        <p14:section name="Part4 Others" id="{95DA8748-11A4-462C-946A-BDC48A0E8EEF}">
          <p14:sldIdLst>
            <p14:sldId id="379"/>
            <p14:sldId id="376"/>
            <p14:sldId id="377"/>
            <p14:sldId id="378"/>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86" autoAdjust="0"/>
    <p:restoredTop sz="84974" autoAdjust="0"/>
  </p:normalViewPr>
  <p:slideViewPr>
    <p:cSldViewPr snapToGrid="0">
      <p:cViewPr varScale="1">
        <p:scale>
          <a:sx n="100" d="100"/>
          <a:sy n="100" d="100"/>
        </p:scale>
        <p:origin x="6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0945A-BF76-44A0-9838-37265A3708D6}" type="datetimeFigureOut">
              <a:rPr lang="en-US" smtClean="0"/>
              <a:t>9/20/2017</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298BC-F3FD-4876-93C0-F3D65F7690EC}" type="slidenum">
              <a:rPr lang="en-US" smtClean="0"/>
              <a:t>‹#›</a:t>
            </a:fld>
            <a:endParaRPr lang="en-US"/>
          </a:p>
        </p:txBody>
      </p:sp>
    </p:spTree>
    <p:extLst>
      <p:ext uri="{BB962C8B-B14F-4D97-AF65-F5344CB8AC3E}">
        <p14:creationId xmlns:p14="http://schemas.microsoft.com/office/powerpoint/2010/main" val="511403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desachin.wordpress.com/2015/08/16/logistic-regression-for-dummie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eb.stanford.edu/class/psych252/tutorials/Tutorial_LogisticRegression.html" TargetMode="External"/><Relationship Id="rId4" Type="http://schemas.openxmlformats.org/officeDocument/2006/relationships/hyperlink" Target="http://machinelearningmastery.com/logistic-regression-for-machine-learn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illiant.org/wiki/naive-bayes-classifier/"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www.cs.ucr.edu/~eamonn/CE/Bayesian%20Classification%20withInsect_examples.pd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dataschool.io/comparing-supervised-learning-algorithms/"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stats.stackexchange.com/questions/189652/is-it-a-good-practice-to-always-scale-normalize-data-for-machine-learn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1</a:t>
            </a:fld>
            <a:endParaRPr lang="en-US"/>
          </a:p>
        </p:txBody>
      </p:sp>
    </p:spTree>
    <p:extLst>
      <p:ext uri="{BB962C8B-B14F-4D97-AF65-F5344CB8AC3E}">
        <p14:creationId xmlns:p14="http://schemas.microsoft.com/office/powerpoint/2010/main" val="57941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http://machinelearningmastery.com/a-tour-of-machine-learning-algorithms/</a:t>
            </a:r>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4</a:t>
            </a:fld>
            <a:endParaRPr lang="en-US"/>
          </a:p>
        </p:txBody>
      </p:sp>
    </p:spTree>
    <p:extLst>
      <p:ext uri="{BB962C8B-B14F-4D97-AF65-F5344CB8AC3E}">
        <p14:creationId xmlns:p14="http://schemas.microsoft.com/office/powerpoint/2010/main" val="154453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http://www.dummies.com/programming/big-data/data-science/machine-learning-dummies-cheat-sheet/</a:t>
            </a:r>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7</a:t>
            </a:fld>
            <a:endParaRPr lang="en-US"/>
          </a:p>
        </p:txBody>
      </p:sp>
    </p:spTree>
    <p:extLst>
      <p:ext uri="{BB962C8B-B14F-4D97-AF65-F5344CB8AC3E}">
        <p14:creationId xmlns:p14="http://schemas.microsoft.com/office/powerpoint/2010/main" val="33577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t>https://machinelearningmastery.com/question-to-understand-any-machine-learning-algorithm/</a:t>
            </a:r>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9</a:t>
            </a:fld>
            <a:endParaRPr lang="en-US"/>
          </a:p>
        </p:txBody>
      </p:sp>
    </p:spTree>
    <p:extLst>
      <p:ext uri="{BB962C8B-B14F-4D97-AF65-F5344CB8AC3E}">
        <p14:creationId xmlns:p14="http://schemas.microsoft.com/office/powerpoint/2010/main" val="120532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t>Reference:</a:t>
            </a:r>
          </a:p>
          <a:p>
            <a:r>
              <a:rPr lang="en-US" dirty="0" smtClean="0">
                <a:hlinkClick r:id="rId3"/>
              </a:rPr>
              <a:t>https://codesachin.wordpress.com/2015/08/16/logistic-regression-for-dummies/</a:t>
            </a:r>
            <a:endParaRPr lang="en-US" dirty="0" smtClean="0"/>
          </a:p>
          <a:p>
            <a:r>
              <a:rPr lang="en-US" dirty="0" smtClean="0">
                <a:hlinkClick r:id="rId4"/>
              </a:rPr>
              <a:t>http://machinelearningmastery.com/logistic-regression-for-machine-learning/</a:t>
            </a:r>
            <a:endParaRPr lang="en-US" dirty="0" smtClean="0"/>
          </a:p>
          <a:p>
            <a:r>
              <a:rPr lang="en-US" dirty="0" smtClean="0">
                <a:hlinkClick r:id="rId5"/>
              </a:rPr>
              <a:t>https://web.stanford.edu/class/psych252/tutorials/Tutorial_LogisticRegression.html</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24</a:t>
            </a:fld>
            <a:endParaRPr lang="en-US"/>
          </a:p>
        </p:txBody>
      </p:sp>
    </p:spTree>
    <p:extLst>
      <p:ext uri="{BB962C8B-B14F-4D97-AF65-F5344CB8AC3E}">
        <p14:creationId xmlns:p14="http://schemas.microsoft.com/office/powerpoint/2010/main" val="473971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44</a:t>
            </a:fld>
            <a:endParaRPr lang="en-US"/>
          </a:p>
        </p:txBody>
      </p:sp>
    </p:spTree>
    <p:extLst>
      <p:ext uri="{BB962C8B-B14F-4D97-AF65-F5344CB8AC3E}">
        <p14:creationId xmlns:p14="http://schemas.microsoft.com/office/powerpoint/2010/main" val="243994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hlinkClick r:id="rId3"/>
              </a:rPr>
              <a:t>https://brilliant.org/wiki/naive-bayes-classifier/</a:t>
            </a:r>
            <a:endParaRPr lang="en-US" dirty="0" smtClean="0"/>
          </a:p>
          <a:p>
            <a:r>
              <a:rPr lang="en-US" dirty="0" smtClean="0">
                <a:hlinkClick r:id="rId4"/>
              </a:rPr>
              <a:t>http://www.cs.ucr.edu/~eamonn/CE/Bayesian%20Classification%20withInsect_examples.pdf</a:t>
            </a:r>
            <a:endParaRPr lang="en-US" dirty="0" smtClean="0"/>
          </a:p>
          <a:p>
            <a:r>
              <a:rPr lang="en-US" dirty="0" smtClean="0"/>
              <a:t>http://scikit-learn.org/stable/modules/naive_bayes.html</a:t>
            </a:r>
          </a:p>
          <a:p>
            <a:endParaRPr lang="en-US" dirty="0" smtClean="0"/>
          </a:p>
          <a:p>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67</a:t>
            </a:fld>
            <a:endParaRPr lang="en-US"/>
          </a:p>
        </p:txBody>
      </p:sp>
    </p:spTree>
    <p:extLst>
      <p:ext uri="{BB962C8B-B14F-4D97-AF65-F5344CB8AC3E}">
        <p14:creationId xmlns:p14="http://schemas.microsoft.com/office/powerpoint/2010/main" val="1559321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hlinkClick r:id="rId3"/>
              </a:rPr>
              <a:t>http://www.dataschool.io/comparing-supervised-learning-algorithms/</a:t>
            </a:r>
            <a:endParaRPr lang="en-US" dirty="0" smtClean="0"/>
          </a:p>
          <a:p>
            <a:r>
              <a:rPr lang="en-US" dirty="0" smtClean="0">
                <a:hlinkClick r:id="rId4"/>
              </a:rPr>
              <a:t>https://stats.stackexchange.com/questions/189652/is-it-a-good-practice-to-always-scale-normalize-data-for-machine-learning</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A5D298BC-F3FD-4876-93C0-F3D65F7690EC}" type="slidenum">
              <a:rPr lang="en-US" smtClean="0"/>
              <a:t>93</a:t>
            </a:fld>
            <a:endParaRPr lang="en-US"/>
          </a:p>
        </p:txBody>
      </p:sp>
    </p:spTree>
    <p:extLst>
      <p:ext uri="{BB962C8B-B14F-4D97-AF65-F5344CB8AC3E}">
        <p14:creationId xmlns:p14="http://schemas.microsoft.com/office/powerpoint/2010/main" val="1921963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EEC43B-6B5C-4239-8591-AA5EE967B521}"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42947961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EEC43B-6B5C-4239-8591-AA5EE967B521}"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1068356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EEC43B-6B5C-4239-8591-AA5EE967B521}"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2570326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EC43B-6B5C-4239-8591-AA5EE967B521}" type="datetimeFigureOut">
              <a:rPr lang="en-US" smtClean="0"/>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30616049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71829"/>
            <a:ext cx="10515600" cy="618286"/>
          </a:xfrm>
        </p:spPr>
        <p:txBody>
          <a:bodyPr>
            <a:noAutofit/>
          </a:bodyPr>
          <a:lstStyle>
            <a:lvl1pPr>
              <a:defRPr sz="32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7EEC43B-6B5C-4239-8591-AA5EE967B521}"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0D2396-1826-48B4-A817-2C1B29EE3D97}" type="slidenum">
              <a:rPr lang="en-US" smtClean="0"/>
              <a:t>‹#›</a:t>
            </a:fld>
            <a:endParaRPr lang="en-US"/>
          </a:p>
        </p:txBody>
      </p:sp>
      <p:sp>
        <p:nvSpPr>
          <p:cNvPr id="6" name="Content Placeholder 2"/>
          <p:cNvSpPr>
            <a:spLocks noGrp="1"/>
          </p:cNvSpPr>
          <p:nvPr>
            <p:ph idx="1"/>
          </p:nvPr>
        </p:nvSpPr>
        <p:spPr>
          <a:xfrm>
            <a:off x="838200" y="893970"/>
            <a:ext cx="10515600" cy="5144521"/>
          </a:xfrm>
        </p:spPr>
        <p:txBody>
          <a:bodyPr>
            <a:normAutofit/>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正方形/長方形 6"/>
          <p:cNvSpPr/>
          <p:nvPr userDrawn="1"/>
        </p:nvSpPr>
        <p:spPr>
          <a:xfrm>
            <a:off x="10075653" y="0"/>
            <a:ext cx="2116347" cy="431321"/>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9" name="Title 1"/>
          <p:cNvSpPr txBox="1">
            <a:spLocks/>
          </p:cNvSpPr>
          <p:nvPr userDrawn="1"/>
        </p:nvSpPr>
        <p:spPr>
          <a:xfrm>
            <a:off x="10075653" y="45854"/>
            <a:ext cx="2504536" cy="3249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sz="1400" dirty="0"/>
          </a:p>
        </p:txBody>
      </p:sp>
      <p:cxnSp>
        <p:nvCxnSpPr>
          <p:cNvPr id="12" name="直線コネクタ 11"/>
          <p:cNvCxnSpPr/>
          <p:nvPr userDrawn="1"/>
        </p:nvCxnSpPr>
        <p:spPr>
          <a:xfrm>
            <a:off x="751935" y="707368"/>
            <a:ext cx="10703943" cy="0"/>
          </a:xfrm>
          <a:prstGeom prst="line">
            <a:avLst/>
          </a:prstGeom>
          <a:ln w="3810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7068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EC43B-6B5C-4239-8591-AA5EE967B521}" type="datetimeFigureOut">
              <a:rPr lang="en-US" smtClean="0"/>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0D2396-1826-48B4-A817-2C1B29EE3D97}" type="slidenum">
              <a:rPr lang="en-US" smtClean="0"/>
              <a:t>‹#›</a:t>
            </a:fld>
            <a:endParaRPr lang="en-US"/>
          </a:p>
        </p:txBody>
      </p:sp>
    </p:spTree>
    <p:extLst>
      <p:ext uri="{BB962C8B-B14F-4D97-AF65-F5344CB8AC3E}">
        <p14:creationId xmlns:p14="http://schemas.microsoft.com/office/powerpoint/2010/main" val="2571092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EC43B-6B5C-4239-8591-AA5EE967B521}" type="datetimeFigureOut">
              <a:rPr lang="en-US" smtClean="0"/>
              <a:t>9/20/2017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D2396-1826-48B4-A817-2C1B29EE3D97}" type="slidenum">
              <a:rPr lang="en-US" smtClean="0"/>
              <a:t>‹#›</a:t>
            </a:fld>
            <a:endParaRPr lang="en-US"/>
          </a:p>
        </p:txBody>
      </p:sp>
    </p:spTree>
    <p:extLst>
      <p:ext uri="{BB962C8B-B14F-4D97-AF65-F5344CB8AC3E}">
        <p14:creationId xmlns:p14="http://schemas.microsoft.com/office/powerpoint/2010/main" val="3189715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24.xml"/><Relationship Id="rId18" Type="http://schemas.openxmlformats.org/officeDocument/2006/relationships/slide" Target="slide33.xml"/><Relationship Id="rId26" Type="http://schemas.openxmlformats.org/officeDocument/2006/relationships/slide" Target="slide81.xml"/><Relationship Id="rId3" Type="http://schemas.openxmlformats.org/officeDocument/2006/relationships/slide" Target="slide2.xml"/><Relationship Id="rId21" Type="http://schemas.openxmlformats.org/officeDocument/2006/relationships/slide" Target="slide55.xml"/><Relationship Id="rId34" Type="http://schemas.openxmlformats.org/officeDocument/2006/relationships/slide" Target="slide82.xml"/><Relationship Id="rId7" Type="http://schemas.openxmlformats.org/officeDocument/2006/relationships/slide" Target="slide9.xml"/><Relationship Id="rId12" Type="http://schemas.openxmlformats.org/officeDocument/2006/relationships/slide" Target="slide22.xml"/><Relationship Id="rId17" Type="http://schemas.openxmlformats.org/officeDocument/2006/relationships/slide" Target="slide29.xml"/><Relationship Id="rId25" Type="http://schemas.openxmlformats.org/officeDocument/2006/relationships/slide" Target="slide78.xml"/><Relationship Id="rId33" Type="http://schemas.openxmlformats.org/officeDocument/2006/relationships/slide" Target="slide80.xml"/><Relationship Id="rId2" Type="http://schemas.openxmlformats.org/officeDocument/2006/relationships/notesSlide" Target="../notesSlides/notesSlide1.xml"/><Relationship Id="rId16" Type="http://schemas.openxmlformats.org/officeDocument/2006/relationships/slide" Target="slide49.xml"/><Relationship Id="rId20" Type="http://schemas.openxmlformats.org/officeDocument/2006/relationships/slide" Target="slide42.xml"/><Relationship Id="rId29" Type="http://schemas.openxmlformats.org/officeDocument/2006/relationships/slide" Target="slide84.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21.xml"/><Relationship Id="rId24" Type="http://schemas.openxmlformats.org/officeDocument/2006/relationships/slide" Target="slide77.xml"/><Relationship Id="rId32" Type="http://schemas.openxmlformats.org/officeDocument/2006/relationships/slide" Target="slide87.xml"/><Relationship Id="rId5" Type="http://schemas.openxmlformats.org/officeDocument/2006/relationships/slide" Target="slide5.xml"/><Relationship Id="rId15" Type="http://schemas.openxmlformats.org/officeDocument/2006/relationships/slide" Target="slide28.xml"/><Relationship Id="rId23" Type="http://schemas.openxmlformats.org/officeDocument/2006/relationships/slide" Target="slide70.xml"/><Relationship Id="rId28" Type="http://schemas.openxmlformats.org/officeDocument/2006/relationships/slide" Target="slide83.xml"/><Relationship Id="rId10" Type="http://schemas.openxmlformats.org/officeDocument/2006/relationships/slide" Target="slide14.xml"/><Relationship Id="rId19" Type="http://schemas.openxmlformats.org/officeDocument/2006/relationships/slide" Target="slide41.xml"/><Relationship Id="rId31" Type="http://schemas.openxmlformats.org/officeDocument/2006/relationships/slide" Target="slide76.xml"/><Relationship Id="rId4" Type="http://schemas.openxmlformats.org/officeDocument/2006/relationships/slide" Target="slide3.xml"/><Relationship Id="rId9" Type="http://schemas.openxmlformats.org/officeDocument/2006/relationships/slide" Target="slide12.xml"/><Relationship Id="rId14" Type="http://schemas.openxmlformats.org/officeDocument/2006/relationships/slide" Target="slide27.xml"/><Relationship Id="rId22" Type="http://schemas.openxmlformats.org/officeDocument/2006/relationships/slide" Target="slide64.xml"/><Relationship Id="rId27" Type="http://schemas.openxmlformats.org/officeDocument/2006/relationships/slide" Target="slide73.xml"/><Relationship Id="rId30" Type="http://schemas.openxmlformats.org/officeDocument/2006/relationships/slide" Target="slide8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jeremykun.com/2012/10/08/decision-trees-and-political-party-classification/" TargetMode="External"/><Relationship Id="rId2" Type="http://schemas.openxmlformats.org/officeDocument/2006/relationships/hyperlink" Target="https://stats.stackexchange.com/questions/44382/mathematics-behind-classification-and-regression-trees" TargetMode="External"/><Relationship Id="rId1" Type="http://schemas.openxmlformats.org/officeDocument/2006/relationships/slideLayout" Target="../slideLayouts/slideLayout5.xml"/><Relationship Id="rId4" Type="http://schemas.openxmlformats.org/officeDocument/2006/relationships/hyperlink" Target="http://www.saedsayad.com/decision_tree.htm"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machinelearningmastery.com/bagging-and-random-forest-ensemble-algorithms-for-machine-learning/" TargetMode="External"/><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hyperlink" Target="https://www.quora.com/What-are-the-differences-between-bagged-trees-and-random-forests"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www.stat.berkeley.edu/~breiman/RandomForests/cc_home.ht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Optical_character_recognition" TargetMode="External"/><Relationship Id="rId3" Type="http://schemas.openxmlformats.org/officeDocument/2006/relationships/hyperlink" Target="http://en.wikipedia.org/wiki/Combinations" TargetMode="External"/><Relationship Id="rId7" Type="http://schemas.openxmlformats.org/officeDocument/2006/relationships/hyperlink" Target="http://en.wikipedia.org/wiki/Ensemble_learning#Stacking" TargetMode="External"/><Relationship Id="rId2" Type="http://schemas.openxmlformats.org/officeDocument/2006/relationships/hyperlink" Target="http://en.wikipedia.org/wiki/Bootstrap_aggregating" TargetMode="External"/><Relationship Id="rId1" Type="http://schemas.openxmlformats.org/officeDocument/2006/relationships/slideLayout" Target="../slideLayouts/slideLayout2.xml"/><Relationship Id="rId6" Type="http://schemas.openxmlformats.org/officeDocument/2006/relationships/hyperlink" Target="http://www.cs.princeton.edu/courses/archive/spr08/cos424/readings/Schapire2003.pdf" TargetMode="External"/><Relationship Id="rId5" Type="http://schemas.openxmlformats.org/officeDocument/2006/relationships/hyperlink" Target="http://en.wikipedia.org/wiki/Boosting_(machine_learning)" TargetMode="External"/><Relationship Id="rId10" Type="http://schemas.openxmlformats.org/officeDocument/2006/relationships/image" Target="../media/image51.png"/><Relationship Id="rId4" Type="http://schemas.openxmlformats.org/officeDocument/2006/relationships/hyperlink" Target="http://en.wikipedia.org/wiki/Multiset" TargetMode="External"/><Relationship Id="rId9" Type="http://schemas.openxmlformats.org/officeDocument/2006/relationships/hyperlink" Target="http://link.springer.com/article/10.1007/s13721-013-0034-x"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rilliant.org/wiki/k-nearest-neighbors/" TargetMode="External"/><Relationship Id="rId2" Type="http://schemas.openxmlformats.org/officeDocument/2006/relationships/hyperlink" Target="https://kevinzakka.github.io/2016/07/13/k-nearest-neighbor/"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cikit-learn.org/stable/modules/generated/sklearn.metrics.silhouette_score.html" TargetMode="External"/><Relationship Id="rId2" Type="http://schemas.openxmlformats.org/officeDocument/2006/relationships/hyperlink" Target="https://www.quora.com/What-is-the-difference-between-K-means-and-the-mixture-model-of-Gaussian"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onlinecourses.science.psu.edu/stat505/node/54" TargetMode="External"/><Relationship Id="rId2" Type="http://schemas.openxmlformats.org/officeDocument/2006/relationships/hyperlink" Target="http://webspace.ship.edu/pgmarr/Geo441/Lectures/Lec%2017%20-%20Principal%20Component%20Analysis.pdf" TargetMode="Externa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etosa.io/ev/principal-component-analysi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quora.com/Why-is-SVD-considered-a-highlight-of-linear-algebra" TargetMode="Externa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hyperlink" Target="http://freevideolectures.com/Course/2052/Linear-Algebr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hyperlink" Target="http://courses.cs.tamu.edu/rgutier/cs790_w02/l5.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hyperlink" Target="http://www.dataschool.io/simple-guide-to-confusion-matrix-terminology/" TargetMode="External"/><Relationship Id="rId2" Type="http://schemas.openxmlformats.org/officeDocument/2006/relationships/hyperlink" Target="https://www.quora.com/What-is-the-best-way-to-understand-the-terms-precision-and-recall" TargetMode="Externa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4" Type="http://schemas.openxmlformats.org/officeDocument/2006/relationships/hyperlink" Target="http://machinelearningmastery.com/assessing-comparing-classifier-performance-roc-curves-2/"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www.chioka.in/differences-between-l1-and-l2-as-loss-function-and-regularization/" TargetMode="External"/><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hyperlink" Target="https://www.analyticsvidhya.com/blog/2016/01/complete-tutorial-ridge-lasso-regression-python/" TargetMode="External"/><Relationship Id="rId4" Type="http://schemas.openxmlformats.org/officeDocument/2006/relationships/hyperlink" Target="https://www.quora.com/What-is-the-difference-between-L1-and-L2-regularization-How-does-it-solve-the-problem-of-overfitting-Which-regularizer-to-use-and-when" TargetMode="External"/><Relationship Id="rId9"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hyperlink" Target="http://machinelearningmastery.com/tactics-to-combat-imbalanced-classes-in-your-machine-learning-datas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hyperlink" Target="http://www.theanalysisfactor.com/outliers-to-drop-or-not-to-drop/" TargetMode="External"/><Relationship Id="rId1" Type="http://schemas.openxmlformats.org/officeDocument/2006/relationships/slideLayout" Target="../slideLayouts/slideLayout2.xml"/><Relationship Id="rId5" Type="http://schemas.openxmlformats.org/officeDocument/2006/relationships/image" Target="../media/image116.gif"/><Relationship Id="rId4" Type="http://schemas.openxmlformats.org/officeDocument/2006/relationships/image" Target="../media/image115.gif"/></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004"/>
            <a:ext cx="10515600" cy="453582"/>
          </a:xfrm>
        </p:spPr>
        <p:txBody>
          <a:bodyPr>
            <a:normAutofit fontScale="90000"/>
          </a:bodyPr>
          <a:lstStyle/>
          <a:p>
            <a:r>
              <a:rPr lang="en-US" dirty="0" smtClean="0"/>
              <a:t>Table of Contents – Machine Learning</a:t>
            </a:r>
            <a:endParaRPr lang="en-US" dirty="0"/>
          </a:p>
        </p:txBody>
      </p:sp>
      <p:sp>
        <p:nvSpPr>
          <p:cNvPr id="3" name="テキスト ボックス 2"/>
          <p:cNvSpPr txBox="1"/>
          <p:nvPr/>
        </p:nvSpPr>
        <p:spPr>
          <a:xfrm>
            <a:off x="838199" y="765162"/>
            <a:ext cx="4967177" cy="6494085"/>
          </a:xfrm>
          <a:prstGeom prst="rect">
            <a:avLst/>
          </a:prstGeom>
          <a:noFill/>
        </p:spPr>
        <p:txBody>
          <a:bodyPr wrap="square" rtlCol="0">
            <a:spAutoFit/>
          </a:bodyPr>
          <a:lstStyle/>
          <a:p>
            <a:r>
              <a:rPr lang="en-US" sz="1600" b="1" dirty="0" smtClean="0"/>
              <a:t>Part1 Overview</a:t>
            </a:r>
          </a:p>
          <a:p>
            <a:pPr marL="285750" indent="-285750">
              <a:buFont typeface="Arial" panose="020B0604020202020204" pitchFamily="34" charset="0"/>
              <a:buChar char="•"/>
            </a:pPr>
            <a:r>
              <a:rPr lang="en-US" sz="1600" dirty="0" smtClean="0">
                <a:hlinkClick r:id="rId3" action="ppaction://hlinksldjump"/>
              </a:rPr>
              <a:t>Choosing right algorithm</a:t>
            </a:r>
            <a:r>
              <a:rPr lang="en-US" sz="1600" dirty="0" smtClean="0"/>
              <a:t> 7/18</a:t>
            </a:r>
          </a:p>
          <a:p>
            <a:pPr marL="285750" indent="-285750">
              <a:buFont typeface="Arial" panose="020B0604020202020204" pitchFamily="34" charset="0"/>
              <a:buChar char="•"/>
            </a:pPr>
            <a:r>
              <a:rPr lang="en-US" sz="1600" dirty="0" smtClean="0">
                <a:hlinkClick r:id="rId4" action="ppaction://hlinksldjump"/>
              </a:rPr>
              <a:t>Type of learnings</a:t>
            </a:r>
            <a:r>
              <a:rPr lang="en-US" sz="1600" dirty="0" smtClean="0"/>
              <a:t> 7/20</a:t>
            </a:r>
          </a:p>
          <a:p>
            <a:pPr marL="285750" indent="-285750">
              <a:buFont typeface="Arial" panose="020B0604020202020204" pitchFamily="34" charset="0"/>
              <a:buChar char="•"/>
            </a:pPr>
            <a:r>
              <a:rPr lang="en-US" sz="1600" dirty="0" smtClean="0">
                <a:hlinkClick r:id="rId5" action="ppaction://hlinksldjump"/>
              </a:rPr>
              <a:t>Parametric vs. Non Parametric Model</a:t>
            </a:r>
            <a:r>
              <a:rPr lang="en-US" sz="1600" dirty="0" smtClean="0"/>
              <a:t> 9/20</a:t>
            </a:r>
          </a:p>
          <a:p>
            <a:pPr marL="285750" indent="-285750">
              <a:buFont typeface="Arial" panose="020B0604020202020204" pitchFamily="34" charset="0"/>
              <a:buChar char="•"/>
            </a:pPr>
            <a:r>
              <a:rPr lang="en-US" sz="1600" dirty="0" smtClean="0">
                <a:hlinkClick r:id="rId6" action="ppaction://hlinksldjump"/>
              </a:rPr>
              <a:t>Algorithm one pager</a:t>
            </a:r>
            <a:r>
              <a:rPr lang="en-US" sz="1600" dirty="0"/>
              <a:t> </a:t>
            </a:r>
            <a:r>
              <a:rPr lang="en-US" sz="1600" dirty="0" smtClean="0"/>
              <a:t>9/20 </a:t>
            </a:r>
            <a:r>
              <a:rPr lang="en-US" sz="1600" dirty="0" smtClean="0">
                <a:solidFill>
                  <a:srgbClr val="FF0000"/>
                </a:solidFill>
              </a:rPr>
              <a:t>Merging</a:t>
            </a:r>
          </a:p>
          <a:p>
            <a:pPr marL="285750" indent="-285750">
              <a:buFont typeface="Arial" panose="020B0604020202020204" pitchFamily="34" charset="0"/>
              <a:buChar char="•"/>
            </a:pPr>
            <a:r>
              <a:rPr lang="en-US" sz="1600" dirty="0" smtClean="0">
                <a:hlinkClick r:id="rId7" action="ppaction://hlinksldjump"/>
              </a:rPr>
              <a:t>Framework to learn algorithms</a:t>
            </a:r>
            <a:r>
              <a:rPr lang="en-US" sz="1600" dirty="0" smtClean="0"/>
              <a:t> 7/20, 9/20</a:t>
            </a:r>
          </a:p>
          <a:p>
            <a:pPr marL="285750" indent="-285750">
              <a:buFont typeface="Arial" panose="020B0604020202020204" pitchFamily="34" charset="0"/>
              <a:buChar char="•"/>
            </a:pPr>
            <a:r>
              <a:rPr lang="en-US" sz="1600" dirty="0" smtClean="0">
                <a:hlinkClick r:id="rId8" action="ppaction://hlinksldjump"/>
              </a:rPr>
              <a:t>Hyperparameter tuning</a:t>
            </a:r>
            <a:r>
              <a:rPr lang="en-US" sz="1600" dirty="0" smtClean="0"/>
              <a:t> 9/20</a:t>
            </a:r>
          </a:p>
          <a:p>
            <a:pPr marL="285750" indent="-285750">
              <a:buFont typeface="Arial" panose="020B0604020202020204" pitchFamily="34" charset="0"/>
              <a:buChar char="•"/>
            </a:pPr>
            <a:r>
              <a:rPr lang="en-US" sz="1600" dirty="0" smtClean="0"/>
              <a:t>Online learning -- </a:t>
            </a:r>
            <a:r>
              <a:rPr lang="en-US" sz="1600" dirty="0" smtClean="0">
                <a:solidFill>
                  <a:srgbClr val="FF0000"/>
                </a:solidFill>
              </a:rPr>
              <a:t>starting</a:t>
            </a:r>
          </a:p>
          <a:p>
            <a:pPr marL="285750" indent="-285750">
              <a:buFont typeface="Arial" panose="020B0604020202020204" pitchFamily="34" charset="0"/>
              <a:buChar char="•"/>
            </a:pPr>
            <a:endParaRPr lang="en-US" sz="1600" dirty="0"/>
          </a:p>
          <a:p>
            <a:r>
              <a:rPr lang="en-US" sz="1600" b="1" dirty="0" smtClean="0"/>
              <a:t>Part2 Algorithms – </a:t>
            </a:r>
            <a:r>
              <a:rPr lang="en-US" sz="1600" b="1" dirty="0" smtClean="0">
                <a:solidFill>
                  <a:srgbClr val="FF0000"/>
                </a:solidFill>
              </a:rPr>
              <a:t>Math, Parameters</a:t>
            </a:r>
            <a:endParaRPr lang="en-US" sz="1600" dirty="0" smtClean="0">
              <a:solidFill>
                <a:srgbClr val="FF0000"/>
              </a:solidFill>
            </a:endParaRPr>
          </a:p>
          <a:p>
            <a:pPr marL="285750" indent="-285750">
              <a:buFont typeface="Arial" panose="020B0604020202020204" pitchFamily="34" charset="0"/>
              <a:buChar char="•"/>
            </a:pPr>
            <a:r>
              <a:rPr lang="en-US" sz="1600" dirty="0" smtClean="0">
                <a:hlinkClick r:id="rId9" action="ppaction://hlinksldjump"/>
              </a:rPr>
              <a:t>Cost Function</a:t>
            </a:r>
            <a:r>
              <a:rPr lang="en-US" sz="1600" dirty="0" smtClean="0"/>
              <a:t> 7/20</a:t>
            </a:r>
          </a:p>
          <a:p>
            <a:pPr marL="285750" indent="-285750">
              <a:buFont typeface="Arial" panose="020B0604020202020204" pitchFamily="34" charset="0"/>
              <a:buChar char="•"/>
            </a:pPr>
            <a:r>
              <a:rPr lang="en-US" sz="1600" dirty="0" smtClean="0">
                <a:hlinkClick r:id="rId10" action="ppaction://hlinksldjump"/>
              </a:rPr>
              <a:t>Gradient Descent</a:t>
            </a:r>
            <a:r>
              <a:rPr lang="en-US" sz="1600" dirty="0" smtClean="0"/>
              <a:t> 7/20</a:t>
            </a:r>
          </a:p>
          <a:p>
            <a:pPr marL="285750" indent="-285750">
              <a:buFont typeface="Arial" panose="020B0604020202020204" pitchFamily="34" charset="0"/>
              <a:buChar char="•"/>
            </a:pPr>
            <a:r>
              <a:rPr lang="en-US" sz="1600" dirty="0" smtClean="0">
                <a:hlinkClick r:id="rId11" action="ppaction://hlinksldjump"/>
              </a:rPr>
              <a:t>Normal equation</a:t>
            </a:r>
            <a:r>
              <a:rPr lang="en-US" sz="1600" dirty="0" smtClean="0"/>
              <a:t> 7/20</a:t>
            </a:r>
          </a:p>
          <a:p>
            <a:pPr marL="285750" indent="-285750">
              <a:buFont typeface="Arial" panose="020B0604020202020204" pitchFamily="34" charset="0"/>
              <a:buChar char="•"/>
            </a:pPr>
            <a:r>
              <a:rPr lang="en-US" sz="1600" dirty="0" smtClean="0">
                <a:hlinkClick r:id="rId12" action="ppaction://hlinksldjump"/>
              </a:rPr>
              <a:t>Linear regression </a:t>
            </a:r>
            <a:r>
              <a:rPr lang="en-US" sz="1600" dirty="0" smtClean="0"/>
              <a:t>8/7</a:t>
            </a:r>
          </a:p>
          <a:p>
            <a:pPr marL="285750" indent="-285750">
              <a:buFont typeface="Arial" panose="020B0604020202020204" pitchFamily="34" charset="0"/>
              <a:buChar char="•"/>
            </a:pPr>
            <a:r>
              <a:rPr lang="en-US" sz="1600" dirty="0" smtClean="0">
                <a:hlinkClick r:id="rId13" action="ppaction://hlinksldjump"/>
              </a:rPr>
              <a:t>Logistic regression</a:t>
            </a:r>
            <a:r>
              <a:rPr lang="en-US" sz="1600" dirty="0" smtClean="0"/>
              <a:t> 7/20</a:t>
            </a:r>
          </a:p>
          <a:p>
            <a:pPr marL="285750" indent="-285750">
              <a:buFont typeface="Arial" panose="020B0604020202020204" pitchFamily="34" charset="0"/>
              <a:buChar char="•"/>
            </a:pPr>
            <a:r>
              <a:rPr lang="en-US" sz="1600" dirty="0" smtClean="0">
                <a:hlinkClick r:id="rId14" action="ppaction://hlinksldjump"/>
              </a:rPr>
              <a:t>Multiclass classification</a:t>
            </a:r>
            <a:r>
              <a:rPr lang="en-US" sz="1600" dirty="0" smtClean="0"/>
              <a:t> 7/20</a:t>
            </a:r>
          </a:p>
          <a:p>
            <a:pPr marL="285750" indent="-285750">
              <a:buFont typeface="Arial" panose="020B0604020202020204" pitchFamily="34" charset="0"/>
              <a:buChar char="•"/>
            </a:pPr>
            <a:r>
              <a:rPr lang="en-US" sz="1600" dirty="0" smtClean="0">
                <a:hlinkClick r:id="rId15" action="ppaction://hlinksldjump"/>
              </a:rPr>
              <a:t>Support </a:t>
            </a:r>
            <a:r>
              <a:rPr lang="en-US" sz="1600" dirty="0">
                <a:hlinkClick r:id="rId15" action="ppaction://hlinksldjump"/>
              </a:rPr>
              <a:t>v</a:t>
            </a:r>
            <a:r>
              <a:rPr lang="en-US" sz="1600" dirty="0" smtClean="0">
                <a:hlinkClick r:id="rId15" action="ppaction://hlinksldjump"/>
              </a:rPr>
              <a:t>ector machine</a:t>
            </a:r>
            <a:r>
              <a:rPr lang="en-US" sz="1600" dirty="0" smtClean="0"/>
              <a:t> 8/3 - </a:t>
            </a:r>
            <a:r>
              <a:rPr lang="en-US" sz="1600" dirty="0" smtClean="0">
                <a:solidFill>
                  <a:srgbClr val="FF0000"/>
                </a:solidFill>
              </a:rPr>
              <a:t>Math</a:t>
            </a:r>
          </a:p>
          <a:p>
            <a:pPr marL="285750" indent="-285750">
              <a:buFont typeface="Arial" panose="020B0604020202020204" pitchFamily="34" charset="0"/>
              <a:buChar char="•"/>
            </a:pPr>
            <a:r>
              <a:rPr lang="en-US" sz="1600" dirty="0" smtClean="0">
                <a:hlinkClick r:id="rId16" action="ppaction://hlinksldjump"/>
              </a:rPr>
              <a:t>K-nearest neighbor</a:t>
            </a:r>
            <a:r>
              <a:rPr lang="en-US" sz="1600" dirty="0" smtClean="0"/>
              <a:t> 8/6, 9/15</a:t>
            </a:r>
          </a:p>
          <a:p>
            <a:pPr marL="285750" indent="-285750">
              <a:buFont typeface="Arial" panose="020B0604020202020204" pitchFamily="34" charset="0"/>
              <a:buChar char="•"/>
            </a:pPr>
            <a:r>
              <a:rPr lang="en-US" sz="1600" dirty="0">
                <a:hlinkClick r:id="rId15" action="ppaction://hlinksldjump"/>
              </a:rPr>
              <a:t>Decision Tree</a:t>
            </a:r>
            <a:r>
              <a:rPr lang="en-US" sz="1600" dirty="0"/>
              <a:t> 7/16, </a:t>
            </a:r>
            <a:r>
              <a:rPr lang="en-US" sz="1600" dirty="0" smtClean="0"/>
              <a:t>7/18, 9/20</a:t>
            </a:r>
            <a:endParaRPr lang="en-US" sz="1600" dirty="0"/>
          </a:p>
          <a:p>
            <a:pPr marL="285750" indent="-285750">
              <a:buFont typeface="Arial" panose="020B0604020202020204" pitchFamily="34" charset="0"/>
              <a:buChar char="•"/>
            </a:pPr>
            <a:r>
              <a:rPr lang="en-US" sz="1600" dirty="0">
                <a:hlinkClick r:id="rId17" action="ppaction://hlinksldjump"/>
              </a:rPr>
              <a:t>Random Forest</a:t>
            </a:r>
            <a:r>
              <a:rPr lang="en-US" sz="1600" dirty="0"/>
              <a:t> </a:t>
            </a:r>
            <a:r>
              <a:rPr lang="en-US" sz="1600" dirty="0" smtClean="0"/>
              <a:t>7/16, 9/20</a:t>
            </a:r>
            <a:endParaRPr lang="en-US" sz="1600" dirty="0"/>
          </a:p>
          <a:p>
            <a:pPr marL="285750" indent="-285750">
              <a:buFont typeface="Arial" panose="020B0604020202020204" pitchFamily="34" charset="0"/>
              <a:buChar char="•"/>
            </a:pPr>
            <a:r>
              <a:rPr lang="en-US" sz="1600" dirty="0" smtClean="0">
                <a:hlinkClick r:id="rId18" action="ppaction://hlinksldjump"/>
              </a:rPr>
              <a:t>Ensemble</a:t>
            </a:r>
            <a:r>
              <a:rPr lang="en-US" sz="1600" dirty="0" smtClean="0"/>
              <a:t> 8/6, 9/20</a:t>
            </a:r>
          </a:p>
          <a:p>
            <a:pPr marL="285750" indent="-285750">
              <a:buFont typeface="Arial" panose="020B0604020202020204" pitchFamily="34" charset="0"/>
              <a:buChar char="•"/>
            </a:pPr>
            <a:r>
              <a:rPr lang="en-US" sz="1600" dirty="0" smtClean="0">
                <a:hlinkClick r:id="rId19" action="ppaction://hlinksldjump"/>
              </a:rPr>
              <a:t>Neural network</a:t>
            </a:r>
            <a:r>
              <a:rPr lang="en-US" sz="1600" dirty="0" smtClean="0"/>
              <a:t> 8/7 – </a:t>
            </a:r>
            <a:r>
              <a:rPr lang="en-US" sz="1600" dirty="0" smtClean="0">
                <a:solidFill>
                  <a:srgbClr val="FF0000"/>
                </a:solidFill>
              </a:rPr>
              <a:t>Back prop</a:t>
            </a:r>
          </a:p>
          <a:p>
            <a:pPr marL="285750" indent="-285750">
              <a:buFont typeface="Arial" panose="020B0604020202020204" pitchFamily="34" charset="0"/>
              <a:buChar char="•"/>
            </a:pPr>
            <a:r>
              <a:rPr lang="en-US" sz="1600" dirty="0" smtClean="0">
                <a:hlinkClick r:id="rId20" action="ppaction://hlinksldjump"/>
              </a:rPr>
              <a:t>Dimensionality reduction (PCA)</a:t>
            </a:r>
            <a:r>
              <a:rPr lang="en-US" sz="1600" dirty="0"/>
              <a:t> </a:t>
            </a:r>
            <a:r>
              <a:rPr lang="en-US" sz="1600" dirty="0" smtClean="0"/>
              <a:t>8/6 -</a:t>
            </a:r>
            <a:r>
              <a:rPr lang="en-US" sz="1600" dirty="0" smtClean="0">
                <a:solidFill>
                  <a:srgbClr val="FF0000"/>
                </a:solidFill>
              </a:rPr>
              <a:t> SVD</a:t>
            </a:r>
          </a:p>
          <a:p>
            <a:pPr marL="285750" indent="-285750">
              <a:buFont typeface="Arial" panose="020B0604020202020204" pitchFamily="34" charset="0"/>
              <a:buChar char="•"/>
            </a:pPr>
            <a:r>
              <a:rPr lang="en-US" sz="1600" dirty="0" smtClean="0">
                <a:hlinkClick r:id="rId21" action="ppaction://hlinksldjump"/>
              </a:rPr>
              <a:t>Clustering</a:t>
            </a:r>
            <a:r>
              <a:rPr lang="en-US" sz="1600" dirty="0"/>
              <a:t> </a:t>
            </a:r>
            <a:r>
              <a:rPr lang="en-US" sz="1600" dirty="0" smtClean="0"/>
              <a:t>8/6</a:t>
            </a:r>
            <a:endParaRPr lang="en-US" sz="1600" dirty="0" smtClean="0">
              <a:solidFill>
                <a:srgbClr val="FF0000"/>
              </a:solidFill>
            </a:endParaRPr>
          </a:p>
          <a:p>
            <a:pPr marL="285750" indent="-285750">
              <a:buFont typeface="Arial" panose="020B0604020202020204" pitchFamily="34" charset="0"/>
              <a:buChar char="•"/>
            </a:pPr>
            <a:r>
              <a:rPr lang="en-US" sz="1600" dirty="0">
                <a:hlinkClick r:id="rId22" action="ppaction://hlinksldjump"/>
              </a:rPr>
              <a:t>Naïve Bayes</a:t>
            </a:r>
            <a:r>
              <a:rPr lang="en-US" sz="1600" dirty="0"/>
              <a:t> </a:t>
            </a:r>
            <a:r>
              <a:rPr lang="en-US" sz="1600" dirty="0" smtClean="0"/>
              <a:t>8/6, 9/20</a:t>
            </a:r>
          </a:p>
          <a:p>
            <a:pPr marL="285750" indent="-285750">
              <a:buFont typeface="Arial" panose="020B0604020202020204" pitchFamily="34" charset="0"/>
              <a:buChar char="•"/>
            </a:pPr>
            <a:endParaRPr lang="en-US" sz="1600" dirty="0"/>
          </a:p>
        </p:txBody>
      </p:sp>
      <p:sp>
        <p:nvSpPr>
          <p:cNvPr id="4" name="テキスト ボックス 3"/>
          <p:cNvSpPr txBox="1"/>
          <p:nvPr/>
        </p:nvSpPr>
        <p:spPr>
          <a:xfrm>
            <a:off x="5959415" y="765162"/>
            <a:ext cx="5874622" cy="5262979"/>
          </a:xfrm>
          <a:prstGeom prst="rect">
            <a:avLst/>
          </a:prstGeom>
          <a:noFill/>
        </p:spPr>
        <p:txBody>
          <a:bodyPr wrap="square" rtlCol="0">
            <a:spAutoFit/>
          </a:bodyPr>
          <a:lstStyle/>
          <a:p>
            <a:r>
              <a:rPr lang="en-US" sz="1600" b="1" dirty="0" smtClean="0"/>
              <a:t>Part3 Model Evaluation</a:t>
            </a:r>
            <a:endParaRPr lang="en-US" sz="1600" dirty="0" smtClean="0">
              <a:solidFill>
                <a:srgbClr val="FF0000"/>
              </a:solidFill>
            </a:endParaRPr>
          </a:p>
          <a:p>
            <a:pPr marL="285750" indent="-285750">
              <a:buFont typeface="Arial" panose="020B0604020202020204" pitchFamily="34" charset="0"/>
              <a:buChar char="•"/>
            </a:pPr>
            <a:r>
              <a:rPr lang="en-US" sz="1600" dirty="0" smtClean="0">
                <a:hlinkClick r:id="rId23" action="ppaction://hlinksldjump"/>
              </a:rPr>
              <a:t>Work Flow of DS Project</a:t>
            </a:r>
            <a:r>
              <a:rPr lang="en-US" sz="1600" dirty="0" smtClean="0"/>
              <a:t> 7/20</a:t>
            </a:r>
          </a:p>
          <a:p>
            <a:pPr marL="285750" indent="-285750">
              <a:buFont typeface="Arial" panose="020B0604020202020204" pitchFamily="34" charset="0"/>
              <a:buChar char="•"/>
            </a:pPr>
            <a:r>
              <a:rPr lang="en-US" sz="1600" dirty="0" smtClean="0">
                <a:hlinkClick r:id="rId24" action="ppaction://hlinksldjump"/>
              </a:rPr>
              <a:t>Performance metrics summary</a:t>
            </a:r>
            <a:r>
              <a:rPr lang="en-US" sz="1600" dirty="0" smtClean="0"/>
              <a:t> 7/20</a:t>
            </a:r>
          </a:p>
          <a:p>
            <a:pPr marL="285750" indent="-285750">
              <a:buFont typeface="Arial" panose="020B0604020202020204" pitchFamily="34" charset="0"/>
              <a:buChar char="•"/>
            </a:pPr>
            <a:r>
              <a:rPr lang="en-US" sz="1600" dirty="0" smtClean="0">
                <a:hlinkClick r:id="rId25" action="ppaction://hlinksldjump"/>
              </a:rPr>
              <a:t>Confusion matrix</a:t>
            </a:r>
            <a:r>
              <a:rPr lang="en-US" sz="1600" dirty="0" smtClean="0"/>
              <a:t> 7/19</a:t>
            </a:r>
          </a:p>
          <a:p>
            <a:pPr marL="285750" indent="-285750">
              <a:buFont typeface="Arial" panose="020B0604020202020204" pitchFamily="34" charset="0"/>
              <a:buChar char="•"/>
            </a:pPr>
            <a:r>
              <a:rPr lang="en-US" sz="1600" dirty="0" smtClean="0">
                <a:hlinkClick r:id="rId26" action="ppaction://hlinksldjump"/>
              </a:rPr>
              <a:t>ROC curve</a:t>
            </a:r>
            <a:r>
              <a:rPr lang="en-US" sz="1600" dirty="0" smtClean="0"/>
              <a:t> 7/14</a:t>
            </a:r>
          </a:p>
          <a:p>
            <a:pPr marL="285750" indent="-285750">
              <a:buFont typeface="Arial" panose="020B0604020202020204" pitchFamily="34" charset="0"/>
              <a:buChar char="•"/>
            </a:pPr>
            <a:r>
              <a:rPr lang="en-US" sz="1600" dirty="0" smtClean="0">
                <a:hlinkClick r:id="rId27" action="ppaction://hlinksldjump"/>
              </a:rPr>
              <a:t>Bias and Variance</a:t>
            </a:r>
            <a:r>
              <a:rPr lang="en-US" sz="1600" dirty="0" smtClean="0"/>
              <a:t> 7/19</a:t>
            </a:r>
          </a:p>
          <a:p>
            <a:pPr marL="285750" indent="-285750">
              <a:buFont typeface="Arial" panose="020B0604020202020204" pitchFamily="34" charset="0"/>
              <a:buChar char="•"/>
            </a:pPr>
            <a:r>
              <a:rPr lang="en-US" sz="1600" dirty="0" smtClean="0">
                <a:hlinkClick r:id="rId28" action="ppaction://hlinksldjump"/>
              </a:rPr>
              <a:t>Overfitting</a:t>
            </a:r>
            <a:r>
              <a:rPr lang="en-US" sz="1600" dirty="0" smtClean="0"/>
              <a:t>  7/20</a:t>
            </a:r>
          </a:p>
          <a:p>
            <a:pPr marL="285750" indent="-285750">
              <a:buFont typeface="Arial" panose="020B0604020202020204" pitchFamily="34" charset="0"/>
              <a:buChar char="•"/>
            </a:pPr>
            <a:r>
              <a:rPr lang="en-US" sz="1600" dirty="0" smtClean="0">
                <a:hlinkClick r:id="rId28" action="ppaction://hlinksldjump"/>
              </a:rPr>
              <a:t>Learning curves</a:t>
            </a:r>
            <a:r>
              <a:rPr lang="en-US" sz="1600" dirty="0" smtClean="0"/>
              <a:t> </a:t>
            </a:r>
            <a:r>
              <a:rPr lang="en-US" sz="1600" dirty="0"/>
              <a:t> </a:t>
            </a:r>
            <a:r>
              <a:rPr lang="en-US" sz="1600" dirty="0" smtClean="0"/>
              <a:t>8/5</a:t>
            </a:r>
            <a:endParaRPr lang="en-US" sz="1600" dirty="0" smtClean="0">
              <a:solidFill>
                <a:srgbClr val="FF0000"/>
              </a:solidFill>
            </a:endParaRPr>
          </a:p>
          <a:p>
            <a:pPr marL="285750" indent="-285750">
              <a:buFont typeface="Arial" panose="020B0604020202020204" pitchFamily="34" charset="0"/>
              <a:buChar char="•"/>
            </a:pPr>
            <a:r>
              <a:rPr lang="en-US" sz="1600" dirty="0" smtClean="0">
                <a:hlinkClick r:id="rId29" action="ppaction://hlinksldjump"/>
              </a:rPr>
              <a:t>Complexity curves</a:t>
            </a:r>
            <a:endParaRPr lang="en-US" sz="1600" dirty="0" smtClean="0"/>
          </a:p>
          <a:p>
            <a:pPr marL="285750" indent="-285750">
              <a:buFont typeface="Arial" panose="020B0604020202020204" pitchFamily="34" charset="0"/>
              <a:buChar char="•"/>
            </a:pPr>
            <a:r>
              <a:rPr lang="en-US" sz="1600" dirty="0" smtClean="0">
                <a:hlinkClick r:id="rId30" action="ppaction://hlinksldjump"/>
              </a:rPr>
              <a:t>Cross validation</a:t>
            </a:r>
            <a:r>
              <a:rPr lang="en-US" sz="1600" dirty="0" smtClean="0"/>
              <a:t> 7/19</a:t>
            </a:r>
          </a:p>
          <a:p>
            <a:pPr marL="285750" indent="-285750">
              <a:buFont typeface="Arial" panose="020B0604020202020204" pitchFamily="34" charset="0"/>
              <a:buChar char="•"/>
            </a:pPr>
            <a:r>
              <a:rPr lang="en-US" sz="1600" dirty="0">
                <a:hlinkClick r:id="rId31" action="ppaction://hlinksldjump"/>
              </a:rPr>
              <a:t>Regularization</a:t>
            </a:r>
            <a:r>
              <a:rPr lang="en-US" sz="1600" dirty="0"/>
              <a:t> 7/20</a:t>
            </a:r>
          </a:p>
          <a:p>
            <a:pPr marL="285750" indent="-285750">
              <a:buFont typeface="Arial" panose="020B0604020202020204" pitchFamily="34" charset="0"/>
              <a:buChar char="•"/>
            </a:pPr>
            <a:r>
              <a:rPr lang="en-US" sz="1600" dirty="0">
                <a:hlinkClick r:id="rId32" action="ppaction://hlinksldjump"/>
              </a:rPr>
              <a:t>Regularization (L1, L2)</a:t>
            </a:r>
            <a:r>
              <a:rPr lang="en-US" sz="1600" dirty="0"/>
              <a:t>  </a:t>
            </a:r>
            <a:r>
              <a:rPr lang="en-US" sz="1600" dirty="0" smtClean="0"/>
              <a:t>8/6</a:t>
            </a:r>
          </a:p>
          <a:p>
            <a:endParaRPr lang="en-US" sz="1600" dirty="0" smtClean="0"/>
          </a:p>
          <a:p>
            <a:r>
              <a:rPr lang="en-US" sz="1600" b="1" dirty="0" smtClean="0"/>
              <a:t>Part4 Others</a:t>
            </a:r>
            <a:endParaRPr lang="en-US" sz="1600" dirty="0" smtClean="0">
              <a:solidFill>
                <a:srgbClr val="FF0000"/>
              </a:solidFill>
            </a:endParaRPr>
          </a:p>
          <a:p>
            <a:pPr marL="285750" indent="-285750">
              <a:buFont typeface="Arial" panose="020B0604020202020204" pitchFamily="34" charset="0"/>
              <a:buChar char="•"/>
            </a:pPr>
            <a:r>
              <a:rPr lang="en-US" sz="1600" dirty="0" smtClean="0"/>
              <a:t>Univariate, Bivariate and Multivariate analysis</a:t>
            </a:r>
          </a:p>
          <a:p>
            <a:pPr marL="285750" indent="-285750">
              <a:buFont typeface="Arial" panose="020B0604020202020204" pitchFamily="34" charset="0"/>
              <a:buChar char="•"/>
            </a:pPr>
            <a:r>
              <a:rPr lang="en-US" sz="1600" dirty="0" smtClean="0"/>
              <a:t>Imputation (treatment of missing values)</a:t>
            </a:r>
          </a:p>
          <a:p>
            <a:pPr marL="285750" indent="-285750">
              <a:buFont typeface="Arial" panose="020B0604020202020204" pitchFamily="34" charset="0"/>
              <a:buChar char="•"/>
            </a:pPr>
            <a:r>
              <a:rPr lang="en-US" sz="1600" dirty="0">
                <a:hlinkClick r:id="rId33" action="ppaction://hlinksldjump"/>
              </a:rPr>
              <a:t>Handling of imbalanced data</a:t>
            </a:r>
            <a:r>
              <a:rPr lang="en-US" sz="1600" dirty="0"/>
              <a:t> – 7/21</a:t>
            </a:r>
          </a:p>
          <a:p>
            <a:pPr marL="285750" indent="-285750">
              <a:buFont typeface="Arial" panose="020B0604020202020204" pitchFamily="34" charset="0"/>
              <a:buChar char="•"/>
            </a:pPr>
            <a:r>
              <a:rPr lang="en-US" sz="1600" dirty="0">
                <a:hlinkClick r:id="rId34" action="ppaction://hlinksldjump"/>
              </a:rPr>
              <a:t>Outliner treatment</a:t>
            </a:r>
            <a:r>
              <a:rPr lang="en-US" sz="1600" dirty="0"/>
              <a:t> – 7/21</a:t>
            </a:r>
            <a:endParaRPr lang="en-US" sz="1600" dirty="0" smtClean="0"/>
          </a:p>
          <a:p>
            <a:pPr marL="285750" indent="-285750">
              <a:buFont typeface="Arial" panose="020B0604020202020204" pitchFamily="34" charset="0"/>
              <a:buChar char="•"/>
            </a:pPr>
            <a:r>
              <a:rPr lang="en-US" sz="1600" dirty="0" smtClean="0"/>
              <a:t>Feature transformation (min-max, standardization)</a:t>
            </a:r>
          </a:p>
          <a:p>
            <a:pPr marL="285750" indent="-285750">
              <a:buFont typeface="Arial" panose="020B0604020202020204" pitchFamily="34" charset="0"/>
              <a:buChar char="•"/>
            </a:pPr>
            <a:r>
              <a:rPr lang="en-US" sz="1600" dirty="0"/>
              <a:t>Box cox </a:t>
            </a:r>
            <a:r>
              <a:rPr lang="en-US" sz="1600" dirty="0" smtClean="0"/>
              <a:t>transformation</a:t>
            </a:r>
          </a:p>
          <a:p>
            <a:pPr marL="285750" indent="-285750">
              <a:buFont typeface="Arial" panose="020B0604020202020204" pitchFamily="34" charset="0"/>
              <a:buChar char="•"/>
            </a:pPr>
            <a:r>
              <a:rPr lang="en-US" sz="1600" dirty="0" smtClean="0"/>
              <a:t>Treatment of categorical variables</a:t>
            </a:r>
            <a:endParaRPr lang="en-US" sz="1600" dirty="0"/>
          </a:p>
        </p:txBody>
      </p:sp>
      <p:sp>
        <p:nvSpPr>
          <p:cNvPr id="5" name="テキスト ボックス 4"/>
          <p:cNvSpPr txBox="1"/>
          <p:nvPr/>
        </p:nvSpPr>
        <p:spPr>
          <a:xfrm>
            <a:off x="10210800" y="28575"/>
            <a:ext cx="1790700" cy="369332"/>
          </a:xfrm>
          <a:prstGeom prst="rect">
            <a:avLst/>
          </a:prstGeom>
          <a:noFill/>
        </p:spPr>
        <p:txBody>
          <a:bodyPr wrap="square" rtlCol="0">
            <a:spAutoFit/>
          </a:bodyPr>
          <a:lstStyle/>
          <a:p>
            <a:pPr algn="ctr"/>
            <a:r>
              <a:rPr lang="en-US" dirty="0" smtClean="0">
                <a:solidFill>
                  <a:schemeClr val="bg1"/>
                </a:solidFill>
              </a:rPr>
              <a:t>WIP</a:t>
            </a:r>
            <a:endParaRPr lang="en-US" dirty="0">
              <a:solidFill>
                <a:schemeClr val="bg1"/>
              </a:solidFill>
            </a:endParaRPr>
          </a:p>
        </p:txBody>
      </p:sp>
    </p:spTree>
    <p:extLst>
      <p:ext uri="{BB962C8B-B14F-4D97-AF65-F5344CB8AC3E}">
        <p14:creationId xmlns:p14="http://schemas.microsoft.com/office/powerpoint/2010/main" val="1216854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Hyperparameter tuning cheat sheet</a:t>
            </a:r>
            <a:endParaRPr lang="en-US" dirty="0"/>
          </a:p>
        </p:txBody>
      </p:sp>
      <p:pic>
        <p:nvPicPr>
          <p:cNvPr id="4" name="図 3"/>
          <p:cNvPicPr>
            <a:picLocks noChangeAspect="1"/>
          </p:cNvPicPr>
          <p:nvPr/>
        </p:nvPicPr>
        <p:blipFill>
          <a:blip r:embed="rId2"/>
          <a:stretch>
            <a:fillRect/>
          </a:stretch>
        </p:blipFill>
        <p:spPr>
          <a:xfrm>
            <a:off x="2713011" y="923340"/>
            <a:ext cx="5648936" cy="5779296"/>
          </a:xfrm>
          <a:prstGeom prst="rect">
            <a:avLst/>
          </a:prstGeom>
        </p:spPr>
      </p:pic>
    </p:spTree>
    <p:extLst>
      <p:ext uri="{BB962C8B-B14F-4D97-AF65-F5344CB8AC3E}">
        <p14:creationId xmlns:p14="http://schemas.microsoft.com/office/powerpoint/2010/main" val="2121142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Online learning</a:t>
            </a:r>
            <a:endParaRPr lang="en-US" dirty="0"/>
          </a:p>
        </p:txBody>
      </p:sp>
      <p:sp>
        <p:nvSpPr>
          <p:cNvPr id="3" name="コンテンツ プレースホルダー 2"/>
          <p:cNvSpPr>
            <a:spLocks noGrp="1"/>
          </p:cNvSpPr>
          <p:nvPr>
            <p:ph idx="1"/>
          </p:nvPr>
        </p:nvSpPr>
        <p:spPr/>
        <p:txBody>
          <a:bodyPr/>
          <a:lstStyle/>
          <a:p>
            <a:endParaRPr lang="en-US"/>
          </a:p>
        </p:txBody>
      </p:sp>
    </p:spTree>
    <p:extLst>
      <p:ext uri="{BB962C8B-B14F-4D97-AF65-F5344CB8AC3E}">
        <p14:creationId xmlns:p14="http://schemas.microsoft.com/office/powerpoint/2010/main" val="2388741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Cost Function</a:t>
            </a:r>
            <a:endParaRPr lang="en-US" dirty="0"/>
          </a:p>
        </p:txBody>
      </p:sp>
      <p:pic>
        <p:nvPicPr>
          <p:cNvPr id="5" name="図 4"/>
          <p:cNvPicPr>
            <a:picLocks noChangeAspect="1"/>
          </p:cNvPicPr>
          <p:nvPr/>
        </p:nvPicPr>
        <p:blipFill>
          <a:blip r:embed="rId2"/>
          <a:stretch>
            <a:fillRect/>
          </a:stretch>
        </p:blipFill>
        <p:spPr>
          <a:xfrm>
            <a:off x="594683" y="4052888"/>
            <a:ext cx="5105400" cy="2971800"/>
          </a:xfrm>
          <a:prstGeom prst="rect">
            <a:avLst/>
          </a:prstGeom>
        </p:spPr>
      </p:pic>
      <p:pic>
        <p:nvPicPr>
          <p:cNvPr id="6" name="図 5"/>
          <p:cNvPicPr>
            <a:picLocks noChangeAspect="1"/>
          </p:cNvPicPr>
          <p:nvPr/>
        </p:nvPicPr>
        <p:blipFill>
          <a:blip r:embed="rId3"/>
          <a:stretch>
            <a:fillRect/>
          </a:stretch>
        </p:blipFill>
        <p:spPr>
          <a:xfrm>
            <a:off x="8327366" y="1690688"/>
            <a:ext cx="2543175" cy="2362200"/>
          </a:xfrm>
          <a:prstGeom prst="rect">
            <a:avLst/>
          </a:prstGeom>
        </p:spPr>
      </p:pic>
      <p:pic>
        <p:nvPicPr>
          <p:cNvPr id="7" name="図 6"/>
          <p:cNvPicPr>
            <a:picLocks noChangeAspect="1"/>
          </p:cNvPicPr>
          <p:nvPr/>
        </p:nvPicPr>
        <p:blipFill>
          <a:blip r:embed="rId4"/>
          <a:stretch>
            <a:fillRect/>
          </a:stretch>
        </p:blipFill>
        <p:spPr>
          <a:xfrm>
            <a:off x="6702993" y="4168776"/>
            <a:ext cx="4962525" cy="2419350"/>
          </a:xfrm>
          <a:prstGeom prst="rect">
            <a:avLst/>
          </a:prstGeom>
        </p:spPr>
      </p:pic>
      <p:pic>
        <p:nvPicPr>
          <p:cNvPr id="8" name="図 7"/>
          <p:cNvPicPr>
            <a:picLocks noChangeAspect="1"/>
          </p:cNvPicPr>
          <p:nvPr/>
        </p:nvPicPr>
        <p:blipFill>
          <a:blip r:embed="rId5"/>
          <a:stretch>
            <a:fillRect/>
          </a:stretch>
        </p:blipFill>
        <p:spPr>
          <a:xfrm>
            <a:off x="594683" y="1418956"/>
            <a:ext cx="6057900" cy="2286000"/>
          </a:xfrm>
          <a:prstGeom prst="rect">
            <a:avLst/>
          </a:prstGeom>
        </p:spPr>
      </p:pic>
    </p:spTree>
    <p:extLst>
      <p:ext uri="{BB962C8B-B14F-4D97-AF65-F5344CB8AC3E}">
        <p14:creationId xmlns:p14="http://schemas.microsoft.com/office/powerpoint/2010/main" val="4152448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“Loss(cost) + penalty” framework</a:t>
            </a:r>
            <a:endParaRPr lang="en-US" dirty="0"/>
          </a:p>
        </p:txBody>
      </p:sp>
      <p:pic>
        <p:nvPicPr>
          <p:cNvPr id="4" name="図 3"/>
          <p:cNvPicPr>
            <a:picLocks noChangeAspect="1"/>
          </p:cNvPicPr>
          <p:nvPr/>
        </p:nvPicPr>
        <p:blipFill rotWithShape="1">
          <a:blip r:embed="rId2"/>
          <a:srcRect t="9757" b="15008"/>
          <a:stretch/>
        </p:blipFill>
        <p:spPr>
          <a:xfrm>
            <a:off x="2172913" y="1483727"/>
            <a:ext cx="7846174" cy="5331153"/>
          </a:xfrm>
          <a:prstGeom prst="rect">
            <a:avLst/>
          </a:prstGeom>
        </p:spPr>
      </p:pic>
    </p:spTree>
    <p:extLst>
      <p:ext uri="{BB962C8B-B14F-4D97-AF65-F5344CB8AC3E}">
        <p14:creationId xmlns:p14="http://schemas.microsoft.com/office/powerpoint/2010/main" val="393410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Gradient descent</a:t>
            </a:r>
            <a:endParaRPr lang="en-US" dirty="0"/>
          </a:p>
        </p:txBody>
      </p:sp>
      <p:pic>
        <p:nvPicPr>
          <p:cNvPr id="4" name="図 3"/>
          <p:cNvPicPr>
            <a:picLocks noChangeAspect="1"/>
          </p:cNvPicPr>
          <p:nvPr/>
        </p:nvPicPr>
        <p:blipFill>
          <a:blip r:embed="rId2"/>
          <a:stretch>
            <a:fillRect/>
          </a:stretch>
        </p:blipFill>
        <p:spPr>
          <a:xfrm>
            <a:off x="518304" y="1690688"/>
            <a:ext cx="4495800" cy="2447925"/>
          </a:xfrm>
          <a:prstGeom prst="rect">
            <a:avLst/>
          </a:prstGeom>
        </p:spPr>
      </p:pic>
      <p:pic>
        <p:nvPicPr>
          <p:cNvPr id="5" name="図 4"/>
          <p:cNvPicPr>
            <a:picLocks noChangeAspect="1"/>
          </p:cNvPicPr>
          <p:nvPr/>
        </p:nvPicPr>
        <p:blipFill>
          <a:blip r:embed="rId3"/>
          <a:stretch>
            <a:fillRect/>
          </a:stretch>
        </p:blipFill>
        <p:spPr>
          <a:xfrm>
            <a:off x="5531239" y="1690688"/>
            <a:ext cx="5338044" cy="3451506"/>
          </a:xfrm>
          <a:prstGeom prst="rect">
            <a:avLst/>
          </a:prstGeom>
        </p:spPr>
      </p:pic>
      <p:pic>
        <p:nvPicPr>
          <p:cNvPr id="8" name="図 7"/>
          <p:cNvPicPr>
            <a:picLocks noChangeAspect="1"/>
          </p:cNvPicPr>
          <p:nvPr/>
        </p:nvPicPr>
        <p:blipFill>
          <a:blip r:embed="rId4"/>
          <a:stretch>
            <a:fillRect/>
          </a:stretch>
        </p:blipFill>
        <p:spPr>
          <a:xfrm>
            <a:off x="180975" y="4743732"/>
            <a:ext cx="5915025" cy="3448050"/>
          </a:xfrm>
          <a:prstGeom prst="rect">
            <a:avLst/>
          </a:prstGeom>
        </p:spPr>
      </p:pic>
      <p:pic>
        <p:nvPicPr>
          <p:cNvPr id="9" name="図 8"/>
          <p:cNvPicPr>
            <a:picLocks noChangeAspect="1"/>
          </p:cNvPicPr>
          <p:nvPr/>
        </p:nvPicPr>
        <p:blipFill>
          <a:blip r:embed="rId5"/>
          <a:stretch>
            <a:fillRect/>
          </a:stretch>
        </p:blipFill>
        <p:spPr>
          <a:xfrm>
            <a:off x="4499124" y="5464176"/>
            <a:ext cx="5781675" cy="3600450"/>
          </a:xfrm>
          <a:prstGeom prst="rect">
            <a:avLst/>
          </a:prstGeom>
        </p:spPr>
      </p:pic>
      <p:pic>
        <p:nvPicPr>
          <p:cNvPr id="10" name="図 9"/>
          <p:cNvPicPr>
            <a:picLocks noChangeAspect="1"/>
          </p:cNvPicPr>
          <p:nvPr/>
        </p:nvPicPr>
        <p:blipFill>
          <a:blip r:embed="rId6"/>
          <a:stretch>
            <a:fillRect/>
          </a:stretch>
        </p:blipFill>
        <p:spPr>
          <a:xfrm>
            <a:off x="7892720" y="6811963"/>
            <a:ext cx="5953125" cy="4505325"/>
          </a:xfrm>
          <a:prstGeom prst="rect">
            <a:avLst/>
          </a:prstGeom>
        </p:spPr>
      </p:pic>
    </p:spTree>
    <p:extLst>
      <p:ext uri="{BB962C8B-B14F-4D97-AF65-F5344CB8AC3E}">
        <p14:creationId xmlns:p14="http://schemas.microsoft.com/office/powerpoint/2010/main" val="3135945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Problem of gradient descent</a:t>
            </a:r>
            <a:endParaRPr lang="en-US" dirty="0"/>
          </a:p>
        </p:txBody>
      </p:sp>
      <p:pic>
        <p:nvPicPr>
          <p:cNvPr id="5" name="図 4"/>
          <p:cNvPicPr>
            <a:picLocks noChangeAspect="1"/>
          </p:cNvPicPr>
          <p:nvPr/>
        </p:nvPicPr>
        <p:blipFill rotWithShape="1">
          <a:blip r:embed="rId2"/>
          <a:srcRect l="172" t="20314" r="-172" b="21536"/>
          <a:stretch/>
        </p:blipFill>
        <p:spPr>
          <a:xfrm>
            <a:off x="1066098" y="1293963"/>
            <a:ext cx="10059804" cy="4520242"/>
          </a:xfrm>
          <a:prstGeom prst="rect">
            <a:avLst/>
          </a:prstGeom>
        </p:spPr>
      </p:pic>
      <p:sp>
        <p:nvSpPr>
          <p:cNvPr id="6" name="テキスト ボックス 5"/>
          <p:cNvSpPr txBox="1"/>
          <p:nvPr/>
        </p:nvSpPr>
        <p:spPr>
          <a:xfrm>
            <a:off x="1518248" y="5814205"/>
            <a:ext cx="8919713" cy="369332"/>
          </a:xfrm>
          <a:prstGeom prst="rect">
            <a:avLst/>
          </a:prstGeom>
          <a:noFill/>
        </p:spPr>
        <p:txBody>
          <a:bodyPr wrap="square" rtlCol="0">
            <a:spAutoFit/>
          </a:bodyPr>
          <a:lstStyle/>
          <a:p>
            <a:r>
              <a:rPr lang="en-US" dirty="0" smtClean="0"/>
              <a:t>Computation for the summation gets expensive as it a number of training set grows</a:t>
            </a:r>
            <a:endParaRPr lang="en-US" dirty="0"/>
          </a:p>
        </p:txBody>
      </p:sp>
    </p:spTree>
    <p:extLst>
      <p:ext uri="{BB962C8B-B14F-4D97-AF65-F5344CB8AC3E}">
        <p14:creationId xmlns:p14="http://schemas.microsoft.com/office/powerpoint/2010/main" val="3294397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Stochastic gradient descent</a:t>
            </a:r>
            <a:endParaRPr lang="en-US" dirty="0"/>
          </a:p>
        </p:txBody>
      </p:sp>
      <p:pic>
        <p:nvPicPr>
          <p:cNvPr id="4" name="図 3"/>
          <p:cNvPicPr>
            <a:picLocks noChangeAspect="1"/>
          </p:cNvPicPr>
          <p:nvPr/>
        </p:nvPicPr>
        <p:blipFill rotWithShape="1">
          <a:blip r:embed="rId2"/>
          <a:srcRect t="20864" b="15882"/>
          <a:stretch/>
        </p:blipFill>
        <p:spPr>
          <a:xfrm>
            <a:off x="838200" y="1311218"/>
            <a:ext cx="10059804" cy="4917056"/>
          </a:xfrm>
          <a:prstGeom prst="rect">
            <a:avLst/>
          </a:prstGeom>
        </p:spPr>
      </p:pic>
      <p:sp>
        <p:nvSpPr>
          <p:cNvPr id="5" name="正方形/長方形 4"/>
          <p:cNvSpPr/>
          <p:nvPr/>
        </p:nvSpPr>
        <p:spPr>
          <a:xfrm>
            <a:off x="977660" y="6228274"/>
            <a:ext cx="6096000" cy="3416320"/>
          </a:xfrm>
          <a:prstGeom prst="rect">
            <a:avLst/>
          </a:prstGeom>
        </p:spPr>
        <p:txBody>
          <a:bodyPr>
            <a:spAutoFit/>
          </a:bodyPr>
          <a:lstStyle/>
          <a:p>
            <a:r>
              <a:rPr lang="en-US" dirty="0">
                <a:solidFill>
                  <a:srgbClr val="373A3C"/>
                </a:solidFill>
                <a:latin typeface="OpenSans"/>
              </a:rPr>
              <a:t> So in other words, we're going to look at the first example and modify the parameters a little bit to fit just the first training example a little bit better. Having done this inside this inner for-loop is then going to go on to the second training example. And what it's going to do there is take another little step in parameter space, so modify the parameters just a little bit to try to fit just a second training example a little bit better. Having done that, is then going to go onto my third training example. And modify the parameters to try to fit just the third training example a little bit better, and so on until you know, you get through the entire training set. </a:t>
            </a:r>
            <a:endParaRPr lang="en-US" dirty="0"/>
          </a:p>
        </p:txBody>
      </p:sp>
      <p:sp>
        <p:nvSpPr>
          <p:cNvPr id="6" name="正方形/長方形 5"/>
          <p:cNvSpPr/>
          <p:nvPr/>
        </p:nvSpPr>
        <p:spPr>
          <a:xfrm>
            <a:off x="7073660" y="6858000"/>
            <a:ext cx="6096000" cy="2585323"/>
          </a:xfrm>
          <a:prstGeom prst="rect">
            <a:avLst/>
          </a:prstGeom>
        </p:spPr>
        <p:txBody>
          <a:bodyPr>
            <a:spAutoFit/>
          </a:bodyPr>
          <a:lstStyle/>
          <a:p>
            <a:r>
              <a:rPr lang="en-US" dirty="0">
                <a:solidFill>
                  <a:srgbClr val="373A3C"/>
                </a:solidFill>
                <a:latin typeface="OpenSans"/>
              </a:rPr>
              <a:t>So rather than, you know, waiting 'till taking a path through all 300,000 United States Census records, say, rather than needing to scan through all of the training examples before we can modify the parameters a little bit and make progress towards a global minimum. For Stochastic gradient descent instead we just need to look at a single training example and we're already starting to make progress in this case of parameters towards, moving the parameters towards the global minimum.</a:t>
            </a:r>
            <a:endParaRPr lang="en-US" dirty="0"/>
          </a:p>
        </p:txBody>
      </p:sp>
    </p:spTree>
    <p:extLst>
      <p:ext uri="{BB962C8B-B14F-4D97-AF65-F5344CB8AC3E}">
        <p14:creationId xmlns:p14="http://schemas.microsoft.com/office/powerpoint/2010/main" val="208188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Stochastic gradient descent convergence</a:t>
            </a:r>
            <a:endParaRPr lang="en-US" dirty="0"/>
          </a:p>
        </p:txBody>
      </p:sp>
      <p:pic>
        <p:nvPicPr>
          <p:cNvPr id="4" name="図 3"/>
          <p:cNvPicPr>
            <a:picLocks noChangeAspect="1"/>
          </p:cNvPicPr>
          <p:nvPr/>
        </p:nvPicPr>
        <p:blipFill>
          <a:blip r:embed="rId2"/>
          <a:stretch>
            <a:fillRect/>
          </a:stretch>
        </p:blipFill>
        <p:spPr>
          <a:xfrm>
            <a:off x="649318" y="2634380"/>
            <a:ext cx="5924550" cy="3038475"/>
          </a:xfrm>
          <a:prstGeom prst="rect">
            <a:avLst/>
          </a:prstGeom>
        </p:spPr>
      </p:pic>
      <p:pic>
        <p:nvPicPr>
          <p:cNvPr id="5" name="図 4"/>
          <p:cNvPicPr>
            <a:picLocks noChangeAspect="1"/>
          </p:cNvPicPr>
          <p:nvPr/>
        </p:nvPicPr>
        <p:blipFill>
          <a:blip r:embed="rId3"/>
          <a:stretch>
            <a:fillRect/>
          </a:stretch>
        </p:blipFill>
        <p:spPr>
          <a:xfrm>
            <a:off x="649318" y="6056191"/>
            <a:ext cx="5667375" cy="3190875"/>
          </a:xfrm>
          <a:prstGeom prst="rect">
            <a:avLst/>
          </a:prstGeom>
        </p:spPr>
      </p:pic>
      <p:pic>
        <p:nvPicPr>
          <p:cNvPr id="6" name="図 5"/>
          <p:cNvPicPr>
            <a:picLocks noChangeAspect="1"/>
          </p:cNvPicPr>
          <p:nvPr/>
        </p:nvPicPr>
        <p:blipFill>
          <a:blip r:embed="rId4"/>
          <a:stretch>
            <a:fillRect/>
          </a:stretch>
        </p:blipFill>
        <p:spPr>
          <a:xfrm>
            <a:off x="6924045" y="2634380"/>
            <a:ext cx="5762625" cy="3162300"/>
          </a:xfrm>
          <a:prstGeom prst="rect">
            <a:avLst/>
          </a:prstGeom>
        </p:spPr>
      </p:pic>
      <p:sp>
        <p:nvSpPr>
          <p:cNvPr id="7" name="テキスト ボックス 6"/>
          <p:cNvSpPr txBox="1"/>
          <p:nvPr/>
        </p:nvSpPr>
        <p:spPr>
          <a:xfrm>
            <a:off x="838200" y="1500996"/>
            <a:ext cx="7408653" cy="646331"/>
          </a:xfrm>
          <a:prstGeom prst="rect">
            <a:avLst/>
          </a:prstGeom>
          <a:noFill/>
        </p:spPr>
        <p:txBody>
          <a:bodyPr wrap="square" rtlCol="0">
            <a:spAutoFit/>
          </a:bodyPr>
          <a:lstStyle/>
          <a:p>
            <a:r>
              <a:rPr lang="en-US" dirty="0" smtClean="0"/>
              <a:t>1. Make sure the algorithm is converging okay</a:t>
            </a:r>
          </a:p>
          <a:p>
            <a:r>
              <a:rPr lang="en-US" dirty="0" smtClean="0"/>
              <a:t>2. Turn the learning rate alpha</a:t>
            </a:r>
            <a:endParaRPr lang="en-US" dirty="0"/>
          </a:p>
        </p:txBody>
      </p:sp>
    </p:spTree>
    <p:extLst>
      <p:ext uri="{BB962C8B-B14F-4D97-AF65-F5344CB8AC3E}">
        <p14:creationId xmlns:p14="http://schemas.microsoft.com/office/powerpoint/2010/main" val="1147676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Mini-batch gradient descent</a:t>
            </a:r>
            <a:endParaRPr lang="en-US" dirty="0"/>
          </a:p>
        </p:txBody>
      </p:sp>
      <p:pic>
        <p:nvPicPr>
          <p:cNvPr id="4" name="図 3"/>
          <p:cNvPicPr>
            <a:picLocks noChangeAspect="1"/>
          </p:cNvPicPr>
          <p:nvPr/>
        </p:nvPicPr>
        <p:blipFill>
          <a:blip r:embed="rId2"/>
          <a:stretch>
            <a:fillRect/>
          </a:stretch>
        </p:blipFill>
        <p:spPr>
          <a:xfrm>
            <a:off x="838200" y="1881726"/>
            <a:ext cx="5210175" cy="1438275"/>
          </a:xfrm>
          <a:prstGeom prst="rect">
            <a:avLst/>
          </a:prstGeom>
        </p:spPr>
      </p:pic>
      <p:pic>
        <p:nvPicPr>
          <p:cNvPr id="5" name="図 4"/>
          <p:cNvPicPr>
            <a:picLocks noChangeAspect="1"/>
          </p:cNvPicPr>
          <p:nvPr/>
        </p:nvPicPr>
        <p:blipFill>
          <a:blip r:embed="rId3"/>
          <a:stretch>
            <a:fillRect/>
          </a:stretch>
        </p:blipFill>
        <p:spPr>
          <a:xfrm>
            <a:off x="838200" y="3744582"/>
            <a:ext cx="5114925" cy="3009900"/>
          </a:xfrm>
          <a:prstGeom prst="rect">
            <a:avLst/>
          </a:prstGeom>
        </p:spPr>
      </p:pic>
      <p:sp>
        <p:nvSpPr>
          <p:cNvPr id="6" name="テキスト ボックス 5"/>
          <p:cNvSpPr txBox="1"/>
          <p:nvPr/>
        </p:nvSpPr>
        <p:spPr>
          <a:xfrm>
            <a:off x="6331788" y="2053087"/>
            <a:ext cx="5860211" cy="2585323"/>
          </a:xfrm>
          <a:prstGeom prst="rect">
            <a:avLst/>
          </a:prstGeom>
          <a:noFill/>
        </p:spPr>
        <p:txBody>
          <a:bodyPr wrap="square" rtlCol="0">
            <a:spAutoFit/>
          </a:bodyPr>
          <a:lstStyle/>
          <a:p>
            <a:r>
              <a:rPr lang="en-US" b="1" dirty="0" smtClean="0"/>
              <a:t>Why Mini-batch over Stochastic. Answer is Vectorization.</a:t>
            </a:r>
          </a:p>
          <a:p>
            <a:r>
              <a:rPr lang="en-US" dirty="0" smtClean="0"/>
              <a:t>Mini-batch is likely to outperform Stochastic only if you have a good </a:t>
            </a:r>
            <a:r>
              <a:rPr lang="en-US" dirty="0" err="1" smtClean="0"/>
              <a:t>vectorized</a:t>
            </a:r>
            <a:r>
              <a:rPr lang="en-US" dirty="0" smtClean="0"/>
              <a:t> implementation which allow to partially parallelize computation.</a:t>
            </a:r>
          </a:p>
          <a:p>
            <a:r>
              <a:rPr lang="en-US" dirty="0" smtClean="0"/>
              <a:t>(just looking at one example at a time their isn’t much to parallelize over for Stochastic gradient descent)</a:t>
            </a:r>
          </a:p>
          <a:p>
            <a:r>
              <a:rPr lang="en-US" dirty="0" smtClean="0"/>
              <a:t>One disadvantage of Mini-batch gradient descent is to pick parameter b. 10 is common. Other values between 2 to 100 would be reasonably common</a:t>
            </a:r>
          </a:p>
        </p:txBody>
      </p:sp>
    </p:spTree>
    <p:extLst>
      <p:ext uri="{BB962C8B-B14F-4D97-AF65-F5344CB8AC3E}">
        <p14:creationId xmlns:p14="http://schemas.microsoft.com/office/powerpoint/2010/main" val="3828985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Map-reduce and data parallelism</a:t>
            </a:r>
            <a:endParaRPr lang="en-US" dirty="0"/>
          </a:p>
        </p:txBody>
      </p:sp>
      <p:pic>
        <p:nvPicPr>
          <p:cNvPr id="4" name="図 3"/>
          <p:cNvPicPr>
            <a:picLocks noChangeAspect="1"/>
          </p:cNvPicPr>
          <p:nvPr/>
        </p:nvPicPr>
        <p:blipFill>
          <a:blip r:embed="rId2"/>
          <a:stretch>
            <a:fillRect/>
          </a:stretch>
        </p:blipFill>
        <p:spPr>
          <a:xfrm>
            <a:off x="3176587" y="1724025"/>
            <a:ext cx="5838825" cy="3409950"/>
          </a:xfrm>
          <a:prstGeom prst="rect">
            <a:avLst/>
          </a:prstGeom>
        </p:spPr>
      </p:pic>
    </p:spTree>
    <p:extLst>
      <p:ext uri="{BB962C8B-B14F-4D97-AF65-F5344CB8AC3E}">
        <p14:creationId xmlns:p14="http://schemas.microsoft.com/office/powerpoint/2010/main" val="564466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when choosing an algorithm</a:t>
            </a:r>
            <a:endParaRPr lang="en-US" dirty="0"/>
          </a:p>
        </p:txBody>
      </p:sp>
      <p:sp>
        <p:nvSpPr>
          <p:cNvPr id="3" name="Content Placeholder 2"/>
          <p:cNvSpPr>
            <a:spLocks noGrp="1"/>
          </p:cNvSpPr>
          <p:nvPr>
            <p:ph idx="1"/>
          </p:nvPr>
        </p:nvSpPr>
        <p:spPr/>
        <p:txBody>
          <a:bodyPr>
            <a:normAutofit/>
          </a:bodyPr>
          <a:lstStyle/>
          <a:p>
            <a:r>
              <a:rPr lang="en-US" b="1" dirty="0" smtClean="0"/>
              <a:t>Target values/ objectives</a:t>
            </a:r>
          </a:p>
          <a:p>
            <a:r>
              <a:rPr lang="en-US" b="1" dirty="0" smtClean="0"/>
              <a:t>Data:</a:t>
            </a:r>
            <a:r>
              <a:rPr lang="en-US" dirty="0" smtClean="0"/>
              <a:t> Size, # of features, quality, and nature of the data</a:t>
            </a:r>
          </a:p>
          <a:p>
            <a:r>
              <a:rPr lang="en-US" b="1" dirty="0" smtClean="0"/>
              <a:t>Accuracy:</a:t>
            </a:r>
            <a:r>
              <a:rPr lang="en-US" dirty="0" smtClean="0"/>
              <a:t> Getting the most accurate possible isn’t always necessary.</a:t>
            </a:r>
          </a:p>
          <a:p>
            <a:r>
              <a:rPr lang="en-US" b="1" dirty="0" smtClean="0"/>
              <a:t>Training time:</a:t>
            </a:r>
            <a:r>
              <a:rPr lang="en-US" dirty="0" smtClean="0"/>
              <a:t> When time is limited it can drive the choice of algorithm, especially when the data set is large.</a:t>
            </a:r>
          </a:p>
          <a:p>
            <a:r>
              <a:rPr lang="en-US" b="1" dirty="0" smtClean="0"/>
              <a:t>Linearity:</a:t>
            </a:r>
            <a:r>
              <a:rPr lang="en-US" dirty="0" smtClean="0"/>
              <a:t> Lots of learning algorithms make use of linearity.</a:t>
            </a:r>
          </a:p>
          <a:p>
            <a:r>
              <a:rPr lang="en-US" b="1" dirty="0" smtClean="0"/>
              <a:t>Number of parameters:</a:t>
            </a:r>
            <a:r>
              <a:rPr lang="en-US" dirty="0" smtClean="0"/>
              <a:t> The time required to train a model to tune parameters can increase exponentially with the number of parameters</a:t>
            </a:r>
          </a:p>
        </p:txBody>
      </p:sp>
    </p:spTree>
    <p:extLst>
      <p:ext uri="{BB962C8B-B14F-4D97-AF65-F5344CB8AC3E}">
        <p14:creationId xmlns:p14="http://schemas.microsoft.com/office/powerpoint/2010/main" val="2813671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Online learning</a:t>
            </a:r>
            <a:endParaRPr lang="en-US" dirty="0"/>
          </a:p>
        </p:txBody>
      </p:sp>
      <p:pic>
        <p:nvPicPr>
          <p:cNvPr id="4" name="図 3"/>
          <p:cNvPicPr>
            <a:picLocks noChangeAspect="1"/>
          </p:cNvPicPr>
          <p:nvPr/>
        </p:nvPicPr>
        <p:blipFill>
          <a:blip r:embed="rId2"/>
          <a:stretch>
            <a:fillRect/>
          </a:stretch>
        </p:blipFill>
        <p:spPr>
          <a:xfrm>
            <a:off x="124633" y="1864474"/>
            <a:ext cx="5800725" cy="3267075"/>
          </a:xfrm>
          <a:prstGeom prst="rect">
            <a:avLst/>
          </a:prstGeom>
        </p:spPr>
      </p:pic>
      <p:pic>
        <p:nvPicPr>
          <p:cNvPr id="5" name="図 4"/>
          <p:cNvPicPr>
            <a:picLocks noChangeAspect="1"/>
          </p:cNvPicPr>
          <p:nvPr/>
        </p:nvPicPr>
        <p:blipFill>
          <a:blip r:embed="rId3"/>
          <a:stretch>
            <a:fillRect/>
          </a:stretch>
        </p:blipFill>
        <p:spPr>
          <a:xfrm>
            <a:off x="6340415" y="1902574"/>
            <a:ext cx="5791200" cy="3228975"/>
          </a:xfrm>
          <a:prstGeom prst="rect">
            <a:avLst/>
          </a:prstGeom>
        </p:spPr>
      </p:pic>
    </p:spTree>
    <p:extLst>
      <p:ext uri="{BB962C8B-B14F-4D97-AF65-F5344CB8AC3E}">
        <p14:creationId xmlns:p14="http://schemas.microsoft.com/office/powerpoint/2010/main" val="2898804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Normal Equation</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4113513" y="1825625"/>
            <a:ext cx="3964974" cy="4351338"/>
          </a:xfrm>
          <a:prstGeom prst="rect">
            <a:avLst/>
          </a:prstGeom>
        </p:spPr>
      </p:pic>
    </p:spTree>
    <p:extLst>
      <p:ext uri="{BB962C8B-B14F-4D97-AF65-F5344CB8AC3E}">
        <p14:creationId xmlns:p14="http://schemas.microsoft.com/office/powerpoint/2010/main" val="2936312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524108"/>
          </a:xfrm>
        </p:spPr>
        <p:txBody>
          <a:bodyPr>
            <a:normAutofit fontScale="90000"/>
          </a:bodyPr>
          <a:lstStyle/>
          <a:p>
            <a:r>
              <a:rPr lang="en-US" dirty="0" smtClean="0"/>
              <a:t>Linear regression</a:t>
            </a:r>
            <a:endParaRPr lang="en-US" dirty="0"/>
          </a:p>
        </p:txBody>
      </p:sp>
      <p:sp>
        <p:nvSpPr>
          <p:cNvPr id="3" name="コンテンツ プレースホルダー 2"/>
          <p:cNvSpPr>
            <a:spLocks noGrp="1"/>
          </p:cNvSpPr>
          <p:nvPr>
            <p:ph idx="1"/>
          </p:nvPr>
        </p:nvSpPr>
        <p:spPr>
          <a:xfrm>
            <a:off x="838200" y="978335"/>
            <a:ext cx="10515600" cy="4939385"/>
          </a:xfrm>
        </p:spPr>
        <p:txBody>
          <a:bodyPr>
            <a:normAutofit fontScale="70000" lnSpcReduction="20000"/>
          </a:bodyPr>
          <a:lstStyle/>
          <a:p>
            <a:pPr marL="0" indent="0">
              <a:buNone/>
            </a:pPr>
            <a:r>
              <a:rPr lang="en-US" sz="2000" b="1" dirty="0" smtClean="0"/>
              <a:t>Motivation:</a:t>
            </a:r>
            <a:r>
              <a:rPr lang="en-US" sz="2000" dirty="0" smtClean="0"/>
              <a:t> The mean is a single point that summarize a set of data; a line is the next simplest way to summarize a set of data</a:t>
            </a:r>
          </a:p>
          <a:p>
            <a:pPr marL="0" indent="0">
              <a:buNone/>
            </a:pPr>
            <a:r>
              <a:rPr lang="en-US" sz="2000" dirty="0" smtClean="0"/>
              <a:t>The primary strength of regression analysis is being able to identify what factors affect that phenomenon and the magnitude of their effect.</a:t>
            </a:r>
          </a:p>
          <a:p>
            <a:pPr marL="0" indent="0">
              <a:buNone/>
            </a:pPr>
            <a:r>
              <a:rPr lang="en-US" sz="2000" b="1" dirty="0" smtClean="0"/>
              <a:t>Problem:</a:t>
            </a:r>
            <a:r>
              <a:rPr lang="en-US" sz="2000" dirty="0" smtClean="0"/>
              <a:t> Predict a value for specific feature based on the data-set</a:t>
            </a:r>
          </a:p>
          <a:p>
            <a:pPr marL="0" indent="0">
              <a:buNone/>
            </a:pPr>
            <a:r>
              <a:rPr lang="en-US" sz="2000" b="1" dirty="0" smtClean="0"/>
              <a:t>Assumptions: </a:t>
            </a:r>
            <a:r>
              <a:rPr lang="en-US" sz="2000" dirty="0" smtClean="0"/>
              <a:t>Linear relationship between the input variables with the output.</a:t>
            </a:r>
          </a:p>
          <a:p>
            <a:pPr marL="0" indent="0">
              <a:buNone/>
            </a:pPr>
            <a:r>
              <a:rPr lang="en-US" sz="2000" b="1" dirty="0" smtClean="0"/>
              <a:t>How to compute OLS estimators:</a:t>
            </a:r>
            <a:r>
              <a:rPr lang="en-US" sz="2000" dirty="0" smtClean="0"/>
              <a:t> Gradient Descent, Maximum Likelihood, Normal Equation, Moment conditions. Cost: Minimize SSR: Residual Sum of Squares.</a:t>
            </a:r>
          </a:p>
          <a:p>
            <a:pPr marL="0" indent="0">
              <a:buNone/>
            </a:pPr>
            <a:r>
              <a:rPr lang="en-US" sz="2000" b="1" dirty="0" smtClean="0"/>
              <a:t>How to evaluate OLS estimators:</a:t>
            </a:r>
            <a:r>
              <a:rPr lang="en-US" sz="2000" dirty="0" smtClean="0"/>
              <a:t> BLUE. “Best”: Smallest possible variance(efficient), “Unbiased”: The estimators are on average equal their true parameter values. “Linearity”: the estimates are derived using linear combinations of the data values.</a:t>
            </a:r>
          </a:p>
          <a:p>
            <a:pPr marL="0" indent="0">
              <a:buNone/>
            </a:pPr>
            <a:r>
              <a:rPr lang="en-US" sz="2000" dirty="0" smtClean="0"/>
              <a:t>OLS1: Linearity in model parameters</a:t>
            </a:r>
          </a:p>
          <a:p>
            <a:pPr marL="0" indent="0">
              <a:buNone/>
            </a:pPr>
            <a:r>
              <a:rPr lang="en-US" sz="2000" dirty="0" smtClean="0"/>
              <a:t>OLS2: Random sampling</a:t>
            </a:r>
          </a:p>
          <a:p>
            <a:pPr marL="0" indent="0">
              <a:buNone/>
            </a:pPr>
            <a:r>
              <a:rPr lang="en-US" sz="2000" dirty="0" smtClean="0"/>
              <a:t>OLS3: No perfect collinearity among variables</a:t>
            </a:r>
          </a:p>
          <a:p>
            <a:pPr marL="0" indent="0">
              <a:buNone/>
            </a:pPr>
            <a:r>
              <a:rPr lang="en-US" sz="2000" b="1" dirty="0" smtClean="0"/>
              <a:t>OLS4: Zero conditional mean OLS4’ Exogeneity</a:t>
            </a:r>
          </a:p>
          <a:p>
            <a:pPr marL="0" indent="0">
              <a:buNone/>
            </a:pPr>
            <a:r>
              <a:rPr lang="en-US" sz="2000" b="1" dirty="0" smtClean="0"/>
              <a:t>OLS5: Homoskedasticity</a:t>
            </a:r>
            <a:r>
              <a:rPr lang="en-US" sz="2000" dirty="0" smtClean="0"/>
              <a:t>: error has a constant variance =&gt; impacting on variance of OLS estimators</a:t>
            </a:r>
          </a:p>
          <a:p>
            <a:pPr marL="0" indent="0">
              <a:buNone/>
            </a:pPr>
            <a:r>
              <a:rPr lang="en-US" sz="2000" dirty="0" smtClean="0"/>
              <a:t>OLS6: Normality of error</a:t>
            </a:r>
          </a:p>
          <a:p>
            <a:pPr marL="0" indent="0">
              <a:buNone/>
            </a:pPr>
            <a:r>
              <a:rPr lang="en-US" sz="2000" dirty="0" smtClean="0"/>
              <a:t>Leverage and influence</a:t>
            </a:r>
          </a:p>
          <a:p>
            <a:pPr marL="0" indent="0">
              <a:buNone/>
            </a:pPr>
            <a:r>
              <a:rPr lang="en-US" sz="2000" b="1" dirty="0" smtClean="0"/>
              <a:t>Also check OLS Asymptotic (large sample properties)</a:t>
            </a:r>
          </a:p>
          <a:p>
            <a:pPr marL="0" indent="0">
              <a:buNone/>
            </a:pPr>
            <a:r>
              <a:rPr lang="en-US" sz="2000" dirty="0" smtClean="0"/>
              <a:t>Note: Slope coefficients tells the change in your dependent variable for a 1-unit change in the explanatory variable (simple regression)</a:t>
            </a:r>
          </a:p>
        </p:txBody>
      </p:sp>
      <p:pic>
        <p:nvPicPr>
          <p:cNvPr id="4" name="図 3"/>
          <p:cNvPicPr>
            <a:picLocks noChangeAspect="1"/>
          </p:cNvPicPr>
          <p:nvPr/>
        </p:nvPicPr>
        <p:blipFill>
          <a:blip r:embed="rId2"/>
          <a:stretch>
            <a:fillRect/>
          </a:stretch>
        </p:blipFill>
        <p:spPr>
          <a:xfrm>
            <a:off x="4448000" y="6096216"/>
            <a:ext cx="2876550" cy="542925"/>
          </a:xfrm>
          <a:prstGeom prst="rect">
            <a:avLst/>
          </a:prstGeom>
        </p:spPr>
      </p:pic>
    </p:spTree>
    <p:extLst>
      <p:ext uri="{BB962C8B-B14F-4D97-AF65-F5344CB8AC3E}">
        <p14:creationId xmlns:p14="http://schemas.microsoft.com/office/powerpoint/2010/main" val="2111003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t>Linear </a:t>
            </a:r>
            <a:r>
              <a:rPr lang="en-US" dirty="0" smtClean="0"/>
              <a:t>regression - continue</a:t>
            </a:r>
            <a:endParaRPr lang="en-US" dirty="0"/>
          </a:p>
        </p:txBody>
      </p:sp>
      <p:sp>
        <p:nvSpPr>
          <p:cNvPr id="3" name="コンテンツ プレースホルダー 2"/>
          <p:cNvSpPr>
            <a:spLocks noGrp="1"/>
          </p:cNvSpPr>
          <p:nvPr>
            <p:ph idx="1"/>
          </p:nvPr>
        </p:nvSpPr>
        <p:spPr/>
        <p:txBody>
          <a:bodyPr/>
          <a:lstStyle/>
          <a:p>
            <a:r>
              <a:rPr lang="en-US" b="1" dirty="0" smtClean="0"/>
              <a:t>Model fit</a:t>
            </a:r>
            <a:r>
              <a:rPr lang="en-US" dirty="0" smtClean="0"/>
              <a:t> – R squared, </a:t>
            </a:r>
            <a:r>
              <a:rPr lang="en-US" dirty="0" err="1" smtClean="0"/>
              <a:t>Adjsuted</a:t>
            </a:r>
            <a:r>
              <a:rPr lang="en-US" dirty="0" smtClean="0"/>
              <a:t> R squared, Multiple R squared, AIC, BIC, note parsimonious model</a:t>
            </a:r>
          </a:p>
          <a:p>
            <a:r>
              <a:rPr lang="en-US" b="1" dirty="0"/>
              <a:t>Model </a:t>
            </a:r>
            <a:r>
              <a:rPr lang="en-US" b="1" dirty="0" smtClean="0"/>
              <a:t>specification:</a:t>
            </a:r>
            <a:r>
              <a:rPr lang="en-US" dirty="0" smtClean="0"/>
              <a:t> </a:t>
            </a:r>
          </a:p>
          <a:p>
            <a:r>
              <a:rPr lang="en-US" b="1" dirty="0" smtClean="0"/>
              <a:t>Interpretation:</a:t>
            </a:r>
            <a:r>
              <a:rPr lang="en-US" dirty="0" smtClean="0"/>
              <a:t> note: ceteris paribus (holding all other variables constant)</a:t>
            </a:r>
            <a:endParaRPr lang="en-US" dirty="0"/>
          </a:p>
          <a:p>
            <a:endParaRPr lang="en-US" dirty="0"/>
          </a:p>
        </p:txBody>
      </p:sp>
    </p:spTree>
    <p:extLst>
      <p:ext uri="{BB962C8B-B14F-4D97-AF65-F5344CB8AC3E}">
        <p14:creationId xmlns:p14="http://schemas.microsoft.com/office/powerpoint/2010/main" val="2807123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Logistic Regression</a:t>
            </a:r>
            <a:endParaRPr lang="en-US" dirty="0"/>
          </a:p>
        </p:txBody>
      </p:sp>
      <p:sp>
        <p:nvSpPr>
          <p:cNvPr id="3" name="正方形/長方形 2"/>
          <p:cNvSpPr/>
          <p:nvPr/>
        </p:nvSpPr>
        <p:spPr>
          <a:xfrm>
            <a:off x="372053" y="1821002"/>
            <a:ext cx="11313811" cy="4247317"/>
          </a:xfrm>
          <a:prstGeom prst="rect">
            <a:avLst/>
          </a:prstGeom>
        </p:spPr>
        <p:txBody>
          <a:bodyPr wrap="square">
            <a:spAutoFit/>
          </a:bodyPr>
          <a:lstStyle/>
          <a:p>
            <a:r>
              <a:rPr lang="en-US" b="1" dirty="0"/>
              <a:t>Assumption</a:t>
            </a:r>
          </a:p>
          <a:p>
            <a:r>
              <a:rPr lang="en-US" dirty="0"/>
              <a:t>A linear relationship between the input variables with the output. In other words, input space can be separated into two regions by a linear(straight) </a:t>
            </a:r>
            <a:r>
              <a:rPr lang="en-US" dirty="0" smtClean="0"/>
              <a:t>boundary (this dividing plane is called a linear discriminant).</a:t>
            </a:r>
          </a:p>
          <a:p>
            <a:r>
              <a:rPr lang="en-US" b="1" dirty="0" smtClean="0"/>
              <a:t>Learning: </a:t>
            </a:r>
            <a:endParaRPr lang="en-US" b="1" dirty="0"/>
          </a:p>
          <a:p>
            <a:pPr>
              <a:buFont typeface="+mj-lt"/>
              <a:buAutoNum type="arabicPeriod"/>
            </a:pPr>
            <a:r>
              <a:rPr lang="en-US" dirty="0"/>
              <a:t>After the initial training using the training data Logistic Regression gives each feature a weight according to their importance (weight = parameter = coefficient). This is achieved by minimizing a cost </a:t>
            </a:r>
            <a:r>
              <a:rPr lang="en-US" dirty="0" smtClean="0"/>
              <a:t>function. </a:t>
            </a:r>
            <a:r>
              <a:rPr lang="en-US" i="1" dirty="0"/>
              <a:t>What the model optimizes (cost function): </a:t>
            </a:r>
            <a:r>
              <a:rPr lang="en-US" dirty="0" smtClean="0"/>
              <a:t>Penalize incorrect classification. E.g. If prediction is positive with greater confidence but is actually negative, penalize greater.</a:t>
            </a:r>
            <a:endParaRPr lang="en-US" dirty="0"/>
          </a:p>
          <a:p>
            <a:r>
              <a:rPr lang="en-US" b="1" dirty="0" smtClean="0"/>
              <a:t>Prediction</a:t>
            </a:r>
            <a:endParaRPr lang="en-US" dirty="0" smtClean="0"/>
          </a:p>
          <a:p>
            <a:r>
              <a:rPr lang="en-US" dirty="0" smtClean="0"/>
              <a:t>When </a:t>
            </a:r>
            <a:r>
              <a:rPr lang="en-US" dirty="0"/>
              <a:t>we are predicting we take all feature values multiply them with their weights accordingly</a:t>
            </a:r>
          </a:p>
          <a:p>
            <a:r>
              <a:rPr lang="en-US" dirty="0"/>
              <a:t>We then sum up all the results</a:t>
            </a:r>
            <a:r>
              <a:rPr lang="en-US" dirty="0" smtClean="0"/>
              <a:t>.</a:t>
            </a:r>
          </a:p>
          <a:p>
            <a:r>
              <a:rPr lang="en-US" dirty="0" smtClean="0"/>
              <a:t>This </a:t>
            </a:r>
            <a:r>
              <a:rPr lang="en-US" dirty="0"/>
              <a:t>final result is applied to a special function called Sigmoid/Logistic function which only outputs values between 0-1 which can be interpreted as the probability of our positive label</a:t>
            </a:r>
            <a:r>
              <a:rPr lang="en-US" dirty="0" smtClean="0"/>
              <a:t>.</a:t>
            </a:r>
          </a:p>
          <a:p>
            <a:r>
              <a:rPr lang="en-US" b="1" dirty="0" smtClean="0"/>
              <a:t>Pro:</a:t>
            </a:r>
            <a:r>
              <a:rPr lang="en-US" dirty="0" smtClean="0"/>
              <a:t> Simple, Interpretability, </a:t>
            </a:r>
          </a:p>
          <a:p>
            <a:r>
              <a:rPr lang="en-US" b="1" dirty="0" smtClean="0"/>
              <a:t>Con: </a:t>
            </a:r>
            <a:endParaRPr lang="en-US" dirty="0"/>
          </a:p>
        </p:txBody>
      </p:sp>
    </p:spTree>
    <p:extLst>
      <p:ext uri="{BB962C8B-B14F-4D97-AF65-F5344CB8AC3E}">
        <p14:creationId xmlns:p14="http://schemas.microsoft.com/office/powerpoint/2010/main" val="444254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8786" y="223619"/>
            <a:ext cx="6467475" cy="6343650"/>
          </a:xfrm>
          <a:prstGeom prst="rect">
            <a:avLst/>
          </a:prstGeom>
        </p:spPr>
      </p:pic>
      <p:sp>
        <p:nvSpPr>
          <p:cNvPr id="2" name="テキスト ボックス 1"/>
          <p:cNvSpPr txBox="1"/>
          <p:nvPr/>
        </p:nvSpPr>
        <p:spPr>
          <a:xfrm>
            <a:off x="7734650" y="578840"/>
            <a:ext cx="4051882"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Same as the assumptions made in linear regression</a:t>
            </a:r>
          </a:p>
          <a:p>
            <a:endParaRPr lang="en-US" dirty="0" smtClean="0"/>
          </a:p>
          <a:p>
            <a:r>
              <a:rPr lang="en-US" dirty="0" smtClean="0"/>
              <a:t> </a:t>
            </a:r>
            <a:endParaRPr lang="en-US" dirty="0"/>
          </a:p>
        </p:txBody>
      </p:sp>
    </p:spTree>
    <p:extLst>
      <p:ext uri="{BB962C8B-B14F-4D97-AF65-F5344CB8AC3E}">
        <p14:creationId xmlns:p14="http://schemas.microsoft.com/office/powerpoint/2010/main" val="4259378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1704608" cy="1325563"/>
          </a:xfrm>
        </p:spPr>
        <p:txBody>
          <a:bodyPr/>
          <a:lstStyle/>
          <a:p>
            <a:r>
              <a:rPr lang="en-US" dirty="0" smtClean="0"/>
              <a:t>Log Loss Function (Logistic regression cost function)</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421765" y="1690689"/>
            <a:ext cx="5468869" cy="2730310"/>
          </a:xfrm>
          <a:prstGeom prst="rect">
            <a:avLst/>
          </a:prstGeom>
        </p:spPr>
      </p:pic>
      <p:pic>
        <p:nvPicPr>
          <p:cNvPr id="5" name="図 4"/>
          <p:cNvPicPr>
            <a:picLocks noChangeAspect="1"/>
          </p:cNvPicPr>
          <p:nvPr/>
        </p:nvPicPr>
        <p:blipFill>
          <a:blip r:embed="rId3"/>
          <a:stretch>
            <a:fillRect/>
          </a:stretch>
        </p:blipFill>
        <p:spPr>
          <a:xfrm>
            <a:off x="7446396" y="4005712"/>
            <a:ext cx="3907404" cy="2222560"/>
          </a:xfrm>
          <a:prstGeom prst="rect">
            <a:avLst/>
          </a:prstGeom>
        </p:spPr>
      </p:pic>
      <p:pic>
        <p:nvPicPr>
          <p:cNvPr id="6" name="図 5"/>
          <p:cNvPicPr>
            <a:picLocks noChangeAspect="1"/>
          </p:cNvPicPr>
          <p:nvPr/>
        </p:nvPicPr>
        <p:blipFill>
          <a:blip r:embed="rId4"/>
          <a:stretch>
            <a:fillRect/>
          </a:stretch>
        </p:blipFill>
        <p:spPr>
          <a:xfrm>
            <a:off x="7356782" y="1421921"/>
            <a:ext cx="3997018" cy="1976887"/>
          </a:xfrm>
          <a:prstGeom prst="rect">
            <a:avLst/>
          </a:prstGeom>
        </p:spPr>
      </p:pic>
      <p:sp>
        <p:nvSpPr>
          <p:cNvPr id="7" name="テキスト ボックス 6"/>
          <p:cNvSpPr txBox="1"/>
          <p:nvPr/>
        </p:nvSpPr>
        <p:spPr>
          <a:xfrm>
            <a:off x="421765" y="4420999"/>
            <a:ext cx="6082552" cy="2031325"/>
          </a:xfrm>
          <a:prstGeom prst="rect">
            <a:avLst/>
          </a:prstGeom>
          <a:noFill/>
        </p:spPr>
        <p:txBody>
          <a:bodyPr wrap="square" rtlCol="0">
            <a:spAutoFit/>
          </a:bodyPr>
          <a:lstStyle/>
          <a:p>
            <a:r>
              <a:rPr lang="en-US" dirty="0" smtClean="0"/>
              <a:t>Intuitive understanding!</a:t>
            </a:r>
          </a:p>
          <a:p>
            <a:pPr marL="285750" indent="-285750">
              <a:buFont typeface="Arial" panose="020B0604020202020204" pitchFamily="34" charset="0"/>
              <a:buChar char="•"/>
            </a:pPr>
            <a:r>
              <a:rPr lang="en-US" dirty="0" smtClean="0"/>
              <a:t>If y = 1, </a:t>
            </a:r>
          </a:p>
          <a:p>
            <a:pPr marL="742950" lvl="1" indent="-285750">
              <a:buFont typeface="Arial" panose="020B0604020202020204" pitchFamily="34" charset="0"/>
              <a:buChar char="•"/>
            </a:pPr>
            <a:r>
              <a:rPr lang="en-US" dirty="0" smtClean="0"/>
              <a:t>cost blows up if prediction h(x) = 0</a:t>
            </a:r>
          </a:p>
          <a:p>
            <a:pPr marL="742950" lvl="1" indent="-285750">
              <a:buFont typeface="Arial" panose="020B0604020202020204" pitchFamily="34" charset="0"/>
              <a:buChar char="•"/>
            </a:pPr>
            <a:r>
              <a:rPr lang="en-US" dirty="0" smtClean="0"/>
              <a:t>cost is 0 if prediction h(x) = 1</a:t>
            </a:r>
          </a:p>
          <a:p>
            <a:pPr marL="285750" indent="-285750">
              <a:buFont typeface="Arial" panose="020B0604020202020204" pitchFamily="34" charset="0"/>
              <a:buChar char="•"/>
            </a:pPr>
            <a:r>
              <a:rPr lang="en-US" dirty="0" smtClean="0"/>
              <a:t>If y = 0</a:t>
            </a:r>
          </a:p>
          <a:p>
            <a:pPr marL="742950" lvl="1" indent="-285750">
              <a:buFont typeface="Arial" panose="020B0604020202020204" pitchFamily="34" charset="0"/>
              <a:buChar char="•"/>
            </a:pPr>
            <a:r>
              <a:rPr lang="en-US" dirty="0" smtClean="0"/>
              <a:t>Cost blows up if prediction h(x) = 1</a:t>
            </a:r>
          </a:p>
          <a:p>
            <a:pPr marL="742950" lvl="1" indent="-285750">
              <a:buFont typeface="Arial" panose="020B0604020202020204" pitchFamily="34" charset="0"/>
              <a:buChar char="•"/>
            </a:pPr>
            <a:r>
              <a:rPr lang="en-US" dirty="0" smtClean="0"/>
              <a:t>Cost is 0 if prediction h(x)  = 0</a:t>
            </a:r>
          </a:p>
        </p:txBody>
      </p:sp>
    </p:spTree>
    <p:extLst>
      <p:ext uri="{BB962C8B-B14F-4D97-AF65-F5344CB8AC3E}">
        <p14:creationId xmlns:p14="http://schemas.microsoft.com/office/powerpoint/2010/main" val="2595462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Multiclass classification: one-vs-all</a:t>
            </a:r>
            <a:endParaRPr lang="en-US" dirty="0"/>
          </a:p>
        </p:txBody>
      </p:sp>
      <p:pic>
        <p:nvPicPr>
          <p:cNvPr id="4" name="コンテンツ プレースホルダー 3"/>
          <p:cNvPicPr>
            <a:picLocks noGrp="1" noChangeAspect="1"/>
          </p:cNvPicPr>
          <p:nvPr>
            <p:ph idx="1"/>
          </p:nvPr>
        </p:nvPicPr>
        <p:blipFill>
          <a:blip r:embed="rId2"/>
          <a:stretch>
            <a:fillRect/>
          </a:stretch>
        </p:blipFill>
        <p:spPr>
          <a:xfrm>
            <a:off x="838199" y="1690688"/>
            <a:ext cx="6994585" cy="4564481"/>
          </a:xfrm>
          <a:prstGeom prst="rect">
            <a:avLst/>
          </a:prstGeom>
        </p:spPr>
      </p:pic>
      <p:pic>
        <p:nvPicPr>
          <p:cNvPr id="5" name="図 4"/>
          <p:cNvPicPr>
            <a:picLocks noChangeAspect="1"/>
          </p:cNvPicPr>
          <p:nvPr/>
        </p:nvPicPr>
        <p:blipFill>
          <a:blip r:embed="rId3"/>
          <a:stretch>
            <a:fillRect/>
          </a:stretch>
        </p:blipFill>
        <p:spPr>
          <a:xfrm>
            <a:off x="7832784" y="1690688"/>
            <a:ext cx="4110288" cy="2191199"/>
          </a:xfrm>
          <a:prstGeom prst="rect">
            <a:avLst/>
          </a:prstGeom>
        </p:spPr>
      </p:pic>
    </p:spTree>
    <p:extLst>
      <p:ext uri="{BB962C8B-B14F-4D97-AF65-F5344CB8AC3E}">
        <p14:creationId xmlns:p14="http://schemas.microsoft.com/office/powerpoint/2010/main" val="5690763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Support Vector Machine</a:t>
            </a:r>
            <a:endParaRPr lang="en-US" dirty="0"/>
          </a:p>
        </p:txBody>
      </p:sp>
      <p:sp>
        <p:nvSpPr>
          <p:cNvPr id="3" name="コンテンツ プレースホルダー 2"/>
          <p:cNvSpPr>
            <a:spLocks noGrp="1"/>
          </p:cNvSpPr>
          <p:nvPr>
            <p:ph idx="1"/>
          </p:nvPr>
        </p:nvSpPr>
        <p:spPr>
          <a:xfrm>
            <a:off x="838199" y="1825625"/>
            <a:ext cx="10910977" cy="4351338"/>
          </a:xfrm>
        </p:spPr>
        <p:txBody>
          <a:bodyPr>
            <a:noAutofit/>
          </a:bodyPr>
          <a:lstStyle/>
          <a:p>
            <a:pPr marL="0" indent="0">
              <a:buNone/>
            </a:pPr>
            <a:r>
              <a:rPr lang="en-US" sz="1600" b="1" dirty="0" smtClean="0"/>
              <a:t>Assumptions: </a:t>
            </a:r>
            <a:r>
              <a:rPr lang="en-US" sz="1600" dirty="0" smtClean="0"/>
              <a:t>SVM learners require all features to be numeric, and each feature is called to a fairly small interval. We need to normalize or standardize the data.</a:t>
            </a:r>
          </a:p>
          <a:p>
            <a:pPr marL="0" indent="0">
              <a:buNone/>
            </a:pPr>
            <a:r>
              <a:rPr lang="en-US" sz="1600" b="1" dirty="0" smtClean="0"/>
              <a:t>Learning: </a:t>
            </a:r>
            <a:r>
              <a:rPr lang="en-US" sz="1600" dirty="0" smtClean="0"/>
              <a:t>After the initial training using the training data, SVM gives each feature a weight according to their importance. This is achieved by minimizing a cost function. </a:t>
            </a:r>
            <a:r>
              <a:rPr lang="en-US" sz="1400" i="1" dirty="0" smtClean="0"/>
              <a:t>What the model optimizes (cost function): </a:t>
            </a:r>
            <a:r>
              <a:rPr lang="en-US" sz="1600" dirty="0" smtClean="0"/>
              <a:t>The cost function maximizes margin between two hyperplane that separate positive class and negative class.</a:t>
            </a:r>
          </a:p>
          <a:p>
            <a:pPr marL="0" indent="0">
              <a:buNone/>
            </a:pPr>
            <a:r>
              <a:rPr lang="en-US" sz="1600" dirty="0"/>
              <a:t>The case of non-linearly separable data  --- kernel </a:t>
            </a:r>
            <a:r>
              <a:rPr lang="en-US" sz="1600" dirty="0" smtClean="0"/>
              <a:t>trick</a:t>
            </a:r>
          </a:p>
          <a:p>
            <a:pPr marL="0" indent="0">
              <a:buNone/>
            </a:pPr>
            <a:r>
              <a:rPr lang="en-US" sz="1600" b="1" dirty="0" smtClean="0"/>
              <a:t>Use case:</a:t>
            </a:r>
            <a:r>
              <a:rPr lang="en-US" sz="1600" dirty="0" smtClean="0"/>
              <a:t> Feature intense data such as text, genomic</a:t>
            </a:r>
          </a:p>
          <a:p>
            <a:pPr marL="0" indent="0">
              <a:buNone/>
            </a:pPr>
            <a:r>
              <a:rPr lang="en-US" sz="1600" b="1" dirty="0" smtClean="0"/>
              <a:t>Pros:</a:t>
            </a:r>
            <a:r>
              <a:rPr lang="en-US" sz="1600" dirty="0" smtClean="0"/>
              <a:t> Can model complex nonlinear relationships, robust to noise, handles highly dimensional space well. High accuracy</a:t>
            </a:r>
          </a:p>
          <a:p>
            <a:pPr marL="0" indent="0">
              <a:buNone/>
            </a:pPr>
            <a:r>
              <a:rPr lang="en-US" sz="1600" b="1" dirty="0" smtClean="0"/>
              <a:t>Cons:</a:t>
            </a:r>
            <a:r>
              <a:rPr lang="en-US" sz="1600" dirty="0" smtClean="0"/>
              <a:t> Suffers from too many examples (10,000&gt;), memory and processing power</a:t>
            </a:r>
          </a:p>
          <a:p>
            <a:pPr marL="0" indent="0">
              <a:buNone/>
            </a:pPr>
            <a:r>
              <a:rPr lang="en-US" sz="1600" b="1" dirty="0" smtClean="0"/>
              <a:t>Parameters to tune:</a:t>
            </a:r>
          </a:p>
          <a:p>
            <a:pPr marL="0" indent="0">
              <a:buNone/>
            </a:pPr>
            <a:r>
              <a:rPr lang="en-US" sz="1600" dirty="0" smtClean="0"/>
              <a:t>Kernel, C (smaller =&gt; more regularization)</a:t>
            </a:r>
          </a:p>
          <a:p>
            <a:pPr marL="0" indent="0">
              <a:buNone/>
            </a:pPr>
            <a:r>
              <a:rPr lang="en-US" sz="1600" dirty="0" smtClean="0"/>
              <a:t>the </a:t>
            </a:r>
            <a:r>
              <a:rPr lang="en-US" sz="1600" dirty="0"/>
              <a:t>parameter C plays a role similar to the regularization parameter (lambda) and helps to take into account outliers</a:t>
            </a:r>
            <a:r>
              <a:rPr lang="en-US" sz="1600" dirty="0" smtClean="0"/>
              <a:t>.</a:t>
            </a:r>
          </a:p>
          <a:p>
            <a:pPr marL="0" indent="0">
              <a:buNone/>
            </a:pPr>
            <a:endParaRPr lang="en-US" sz="1600" dirty="0"/>
          </a:p>
          <a:p>
            <a:pPr marL="0" indent="0">
              <a:buNone/>
            </a:pPr>
            <a:endParaRPr lang="en-US" sz="1600" dirty="0" smtClean="0"/>
          </a:p>
          <a:p>
            <a:pPr marL="0" indent="0">
              <a:buNone/>
            </a:pPr>
            <a:endParaRPr lang="en-US" sz="1600" dirty="0"/>
          </a:p>
        </p:txBody>
      </p:sp>
      <p:pic>
        <p:nvPicPr>
          <p:cNvPr id="4" name="図 3"/>
          <p:cNvPicPr>
            <a:picLocks noChangeAspect="1"/>
          </p:cNvPicPr>
          <p:nvPr/>
        </p:nvPicPr>
        <p:blipFill>
          <a:blip r:embed="rId2"/>
          <a:stretch>
            <a:fillRect/>
          </a:stretch>
        </p:blipFill>
        <p:spPr>
          <a:xfrm>
            <a:off x="8868494" y="365125"/>
            <a:ext cx="2295525" cy="1724025"/>
          </a:xfrm>
          <a:prstGeom prst="rect">
            <a:avLst/>
          </a:prstGeom>
        </p:spPr>
      </p:pic>
      <p:sp>
        <p:nvSpPr>
          <p:cNvPr id="5" name="正方形/長方形 4"/>
          <p:cNvSpPr/>
          <p:nvPr/>
        </p:nvSpPr>
        <p:spPr>
          <a:xfrm>
            <a:off x="2187236" y="-4207"/>
            <a:ext cx="5850704" cy="369332"/>
          </a:xfrm>
          <a:prstGeom prst="rect">
            <a:avLst/>
          </a:prstGeom>
        </p:spPr>
        <p:txBody>
          <a:bodyPr wrap="none">
            <a:spAutoFit/>
          </a:bodyPr>
          <a:lstStyle/>
          <a:p>
            <a:r>
              <a:rPr lang="en-US" dirty="0"/>
              <a:t>https://med.nyu.edu/chibi/sites/default/files/chibi/Final.pdf</a:t>
            </a:r>
          </a:p>
        </p:txBody>
      </p:sp>
    </p:spTree>
    <p:extLst>
      <p:ext uri="{BB962C8B-B14F-4D97-AF65-F5344CB8AC3E}">
        <p14:creationId xmlns:p14="http://schemas.microsoft.com/office/powerpoint/2010/main" val="4053150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 Detail 0</a:t>
            </a:r>
            <a:endParaRPr lang="en-US" dirty="0"/>
          </a:p>
        </p:txBody>
      </p:sp>
      <p:pic>
        <p:nvPicPr>
          <p:cNvPr id="4" name="図 3"/>
          <p:cNvPicPr>
            <a:picLocks noChangeAspect="1"/>
          </p:cNvPicPr>
          <p:nvPr/>
        </p:nvPicPr>
        <p:blipFill>
          <a:blip r:embed="rId2"/>
          <a:stretch>
            <a:fillRect/>
          </a:stretch>
        </p:blipFill>
        <p:spPr>
          <a:xfrm>
            <a:off x="247650" y="1690688"/>
            <a:ext cx="5848350" cy="4476750"/>
          </a:xfrm>
          <a:prstGeom prst="rect">
            <a:avLst/>
          </a:prstGeom>
        </p:spPr>
      </p:pic>
      <p:pic>
        <p:nvPicPr>
          <p:cNvPr id="5" name="図 4"/>
          <p:cNvPicPr>
            <a:picLocks noChangeAspect="1"/>
          </p:cNvPicPr>
          <p:nvPr/>
        </p:nvPicPr>
        <p:blipFill>
          <a:blip r:embed="rId3"/>
          <a:stretch>
            <a:fillRect/>
          </a:stretch>
        </p:blipFill>
        <p:spPr>
          <a:xfrm>
            <a:off x="6096000" y="1690687"/>
            <a:ext cx="5848350" cy="4192787"/>
          </a:xfrm>
          <a:prstGeom prst="rect">
            <a:avLst/>
          </a:prstGeom>
        </p:spPr>
      </p:pic>
    </p:spTree>
    <p:extLst>
      <p:ext uri="{BB962C8B-B14F-4D97-AF65-F5344CB8AC3E}">
        <p14:creationId xmlns:p14="http://schemas.microsoft.com/office/powerpoint/2010/main" val="4066514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Classification1: Type of learnings</a:t>
            </a:r>
            <a:endParaRPr lang="en-US" dirty="0"/>
          </a:p>
        </p:txBody>
      </p:sp>
      <p:sp>
        <p:nvSpPr>
          <p:cNvPr id="3" name="Content Placeholder 2"/>
          <p:cNvSpPr>
            <a:spLocks noGrp="1"/>
          </p:cNvSpPr>
          <p:nvPr>
            <p:ph idx="1"/>
          </p:nvPr>
        </p:nvSpPr>
        <p:spPr/>
        <p:txBody>
          <a:bodyPr>
            <a:normAutofit/>
          </a:bodyPr>
          <a:lstStyle/>
          <a:p>
            <a:r>
              <a:rPr lang="en-US" b="1" dirty="0" smtClean="0"/>
              <a:t>Supervised learning</a:t>
            </a:r>
          </a:p>
          <a:p>
            <a:pPr marL="0" indent="0">
              <a:buNone/>
            </a:pPr>
            <a:r>
              <a:rPr lang="en-US" dirty="0" smtClean="0"/>
              <a:t>The machine learning task of inferring a function from labeled training data.  Supervised learning is where you have input variables (x) and an output variable (Y) and you use an algorithm to learn the mapping function from the input to the output. The goal is to approximate the mapping function so well that when you have new input data(x) that you can predict the output variables (Y) for that data.</a:t>
            </a:r>
          </a:p>
          <a:p>
            <a:pPr>
              <a:buFontTx/>
              <a:buChar char="-"/>
            </a:pPr>
            <a:r>
              <a:rPr lang="en-US" dirty="0" smtClean="0"/>
              <a:t>Classification: the output variable is a category, such as “red” and “blue” or “malignant” and “benign”</a:t>
            </a:r>
          </a:p>
          <a:p>
            <a:pPr>
              <a:buFontTx/>
              <a:buChar char="-"/>
            </a:pPr>
            <a:r>
              <a:rPr lang="en-US" dirty="0" smtClean="0"/>
              <a:t>Regression: the output variable is a real value, such as “dollars” or “weight”</a:t>
            </a:r>
          </a:p>
          <a:p>
            <a:r>
              <a:rPr lang="en-US" b="1" dirty="0" smtClean="0"/>
              <a:t>Unsupervised learning</a:t>
            </a:r>
          </a:p>
          <a:p>
            <a:pPr marL="0" indent="0">
              <a:buNone/>
            </a:pPr>
            <a:r>
              <a:rPr lang="en-US" dirty="0" smtClean="0"/>
              <a:t>Data points have no labels associated with them. Instead, the goal of an unsupervised learning algorithm is to organize the data in some way or to describe its structure. E.g. Clustering</a:t>
            </a:r>
          </a:p>
          <a:p>
            <a:r>
              <a:rPr lang="en-US" b="1" dirty="0" smtClean="0"/>
              <a:t>Reinforcement learning</a:t>
            </a:r>
          </a:p>
          <a:p>
            <a:pPr marL="0" indent="0">
              <a:buNone/>
            </a:pPr>
            <a:r>
              <a:rPr lang="en-US" dirty="0" smtClean="0"/>
              <a:t>The algorithm gets to choose an action in response to each data point. The learning algorithm also receives a reward signal a short time later, indicating how good the decision was. Based on this, the algorithm modifies its strategy in order to achieve the highest reward</a:t>
            </a:r>
            <a:endParaRPr lang="en-US" dirty="0"/>
          </a:p>
        </p:txBody>
      </p:sp>
    </p:spTree>
    <p:extLst>
      <p:ext uri="{BB962C8B-B14F-4D97-AF65-F5344CB8AC3E}">
        <p14:creationId xmlns:p14="http://schemas.microsoft.com/office/powerpoint/2010/main" val="726305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Detail3 - Parameters</a:t>
            </a:r>
            <a:endParaRPr lang="en-US" dirty="0"/>
          </a:p>
        </p:txBody>
      </p:sp>
      <p:pic>
        <p:nvPicPr>
          <p:cNvPr id="4" name="図 3"/>
          <p:cNvPicPr>
            <a:picLocks noChangeAspect="1"/>
          </p:cNvPicPr>
          <p:nvPr/>
        </p:nvPicPr>
        <p:blipFill rotWithShape="1">
          <a:blip r:embed="rId2"/>
          <a:srcRect t="18539" b="19316"/>
          <a:stretch/>
        </p:blipFill>
        <p:spPr>
          <a:xfrm>
            <a:off x="1066098" y="1466491"/>
            <a:ext cx="10059804" cy="4830793"/>
          </a:xfrm>
          <a:prstGeom prst="rect">
            <a:avLst/>
          </a:prstGeom>
        </p:spPr>
      </p:pic>
    </p:spTree>
    <p:extLst>
      <p:ext uri="{BB962C8B-B14F-4D97-AF65-F5344CB8AC3E}">
        <p14:creationId xmlns:p14="http://schemas.microsoft.com/office/powerpoint/2010/main" val="797638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Detail1 – Decision Boundary</a:t>
            </a:r>
            <a:endParaRPr lang="en-US" dirty="0"/>
          </a:p>
        </p:txBody>
      </p:sp>
      <p:pic>
        <p:nvPicPr>
          <p:cNvPr id="4" name="図 3"/>
          <p:cNvPicPr>
            <a:picLocks noChangeAspect="1"/>
          </p:cNvPicPr>
          <p:nvPr/>
        </p:nvPicPr>
        <p:blipFill rotWithShape="1">
          <a:blip r:embed="rId2"/>
          <a:srcRect t="18685" b="19171"/>
          <a:stretch/>
        </p:blipFill>
        <p:spPr>
          <a:xfrm>
            <a:off x="1293996" y="1552755"/>
            <a:ext cx="10059804" cy="4830792"/>
          </a:xfrm>
          <a:prstGeom prst="rect">
            <a:avLst/>
          </a:prstGeom>
        </p:spPr>
      </p:pic>
    </p:spTree>
    <p:extLst>
      <p:ext uri="{BB962C8B-B14F-4D97-AF65-F5344CB8AC3E}">
        <p14:creationId xmlns:p14="http://schemas.microsoft.com/office/powerpoint/2010/main" val="3113194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SVM Detail2 – Kernel for non-linearly separable data</a:t>
            </a:r>
            <a:endParaRPr lang="en-US" dirty="0"/>
          </a:p>
        </p:txBody>
      </p:sp>
      <p:pic>
        <p:nvPicPr>
          <p:cNvPr id="4" name="図 3"/>
          <p:cNvPicPr>
            <a:picLocks noChangeAspect="1"/>
          </p:cNvPicPr>
          <p:nvPr/>
        </p:nvPicPr>
        <p:blipFill>
          <a:blip r:embed="rId2"/>
          <a:stretch>
            <a:fillRect/>
          </a:stretch>
        </p:blipFill>
        <p:spPr>
          <a:xfrm>
            <a:off x="1831406" y="1848928"/>
            <a:ext cx="7847432" cy="4576632"/>
          </a:xfrm>
          <a:prstGeom prst="rect">
            <a:avLst/>
          </a:prstGeom>
        </p:spPr>
      </p:pic>
    </p:spTree>
    <p:extLst>
      <p:ext uri="{BB962C8B-B14F-4D97-AF65-F5344CB8AC3E}">
        <p14:creationId xmlns:p14="http://schemas.microsoft.com/office/powerpoint/2010/main" val="709533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SVM Detail4 – Logistic regression vs. SMVs </a:t>
            </a:r>
            <a:endParaRPr lang="en-US" dirty="0"/>
          </a:p>
        </p:txBody>
      </p:sp>
      <p:pic>
        <p:nvPicPr>
          <p:cNvPr id="3" name="図 2"/>
          <p:cNvPicPr>
            <a:picLocks noChangeAspect="1"/>
          </p:cNvPicPr>
          <p:nvPr/>
        </p:nvPicPr>
        <p:blipFill rotWithShape="1">
          <a:blip r:embed="rId2"/>
          <a:srcRect t="20198" b="24537"/>
          <a:stretch/>
        </p:blipFill>
        <p:spPr>
          <a:xfrm>
            <a:off x="1066098" y="1690688"/>
            <a:ext cx="10059804" cy="4295955"/>
          </a:xfrm>
          <a:prstGeom prst="rect">
            <a:avLst/>
          </a:prstGeom>
        </p:spPr>
      </p:pic>
    </p:spTree>
    <p:extLst>
      <p:ext uri="{BB962C8B-B14F-4D97-AF65-F5344CB8AC3E}">
        <p14:creationId xmlns:p14="http://schemas.microsoft.com/office/powerpoint/2010/main" val="12559073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Neural Network</a:t>
            </a:r>
            <a:endParaRPr 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dirty="0" smtClean="0"/>
              <a:t>Pick a network architecture. No. of input units: dimension of features, No. output units: number of classes. No. of layer (1 hidden layer to start). No. hidden units in every layer</a:t>
            </a:r>
          </a:p>
          <a:p>
            <a:pPr marL="0" indent="0">
              <a:buNone/>
            </a:pPr>
            <a:r>
              <a:rPr lang="en-US" dirty="0" smtClean="0"/>
              <a:t>Learning: </a:t>
            </a:r>
          </a:p>
          <a:p>
            <a:pPr marL="514350" indent="-514350">
              <a:buAutoNum type="arabicPeriod"/>
            </a:pPr>
            <a:r>
              <a:rPr lang="en-US" dirty="0" smtClean="0"/>
              <a:t>Randomly initialize weights</a:t>
            </a:r>
          </a:p>
          <a:p>
            <a:pPr marL="514350" indent="-514350">
              <a:buAutoNum type="arabicPeriod"/>
            </a:pPr>
            <a:r>
              <a:rPr lang="en-US" dirty="0" smtClean="0"/>
              <a:t>Forward prop to get h(x) for any x</a:t>
            </a:r>
          </a:p>
          <a:p>
            <a:pPr marL="514350" indent="-514350">
              <a:buAutoNum type="arabicPeriod"/>
            </a:pPr>
            <a:r>
              <a:rPr lang="en-US" dirty="0" smtClean="0"/>
              <a:t>Compute cost function J(theta)</a:t>
            </a:r>
          </a:p>
          <a:p>
            <a:pPr marL="514350" indent="-514350">
              <a:buAutoNum type="arabicPeriod"/>
            </a:pPr>
            <a:r>
              <a:rPr lang="en-US" dirty="0" smtClean="0"/>
              <a:t>Back prop to compute partial derivative of J(theta)</a:t>
            </a:r>
          </a:p>
          <a:p>
            <a:pPr marL="514350" indent="-514350">
              <a:buAutoNum type="arabicPeriod"/>
            </a:pPr>
            <a:r>
              <a:rPr lang="en-US" dirty="0" smtClean="0"/>
              <a:t>Use gradient checking to compute partial derivative of J(theta) and compare with the one computed by back prop</a:t>
            </a:r>
          </a:p>
          <a:p>
            <a:pPr marL="514350" indent="-514350">
              <a:buAutoNum type="arabicPeriod"/>
            </a:pPr>
            <a:r>
              <a:rPr lang="en-US" dirty="0" smtClean="0"/>
              <a:t>Use gradient descent or advanced optimization method with back prop to try to minimize J(theta) as a function of parameters theta</a:t>
            </a:r>
            <a:endParaRPr lang="en-US" dirty="0"/>
          </a:p>
        </p:txBody>
      </p:sp>
    </p:spTree>
    <p:extLst>
      <p:ext uri="{BB962C8B-B14F-4D97-AF65-F5344CB8AC3E}">
        <p14:creationId xmlns:p14="http://schemas.microsoft.com/office/powerpoint/2010/main" val="2111823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Motivation for Neural Networks</a:t>
            </a:r>
            <a:endParaRPr lang="en-US" dirty="0"/>
          </a:p>
        </p:txBody>
      </p:sp>
      <p:pic>
        <p:nvPicPr>
          <p:cNvPr id="3" name="図 2"/>
          <p:cNvPicPr>
            <a:picLocks noChangeAspect="1"/>
          </p:cNvPicPr>
          <p:nvPr/>
        </p:nvPicPr>
        <p:blipFill>
          <a:blip r:embed="rId2"/>
          <a:stretch>
            <a:fillRect/>
          </a:stretch>
        </p:blipFill>
        <p:spPr>
          <a:xfrm>
            <a:off x="981905" y="1690688"/>
            <a:ext cx="6794689" cy="3765440"/>
          </a:xfrm>
          <a:prstGeom prst="rect">
            <a:avLst/>
          </a:prstGeom>
        </p:spPr>
      </p:pic>
    </p:spTree>
    <p:extLst>
      <p:ext uri="{BB962C8B-B14F-4D97-AF65-F5344CB8AC3E}">
        <p14:creationId xmlns:p14="http://schemas.microsoft.com/office/powerpoint/2010/main" val="12362153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Neural Networks --- Notation</a:t>
            </a:r>
            <a:endParaRPr lang="en-US" dirty="0"/>
          </a:p>
        </p:txBody>
      </p:sp>
      <p:pic>
        <p:nvPicPr>
          <p:cNvPr id="3" name="図 2"/>
          <p:cNvPicPr>
            <a:picLocks noChangeAspect="1"/>
          </p:cNvPicPr>
          <p:nvPr/>
        </p:nvPicPr>
        <p:blipFill>
          <a:blip r:embed="rId2"/>
          <a:stretch>
            <a:fillRect/>
          </a:stretch>
        </p:blipFill>
        <p:spPr>
          <a:xfrm>
            <a:off x="493143" y="1949480"/>
            <a:ext cx="5943600" cy="3686175"/>
          </a:xfrm>
          <a:prstGeom prst="rect">
            <a:avLst/>
          </a:prstGeom>
        </p:spPr>
      </p:pic>
      <p:pic>
        <p:nvPicPr>
          <p:cNvPr id="4" name="図 3"/>
          <p:cNvPicPr>
            <a:picLocks noChangeAspect="1"/>
          </p:cNvPicPr>
          <p:nvPr/>
        </p:nvPicPr>
        <p:blipFill>
          <a:blip r:embed="rId3"/>
          <a:stretch>
            <a:fillRect/>
          </a:stretch>
        </p:blipFill>
        <p:spPr>
          <a:xfrm>
            <a:off x="6820619" y="1690688"/>
            <a:ext cx="4307457" cy="4194800"/>
          </a:xfrm>
          <a:prstGeom prst="rect">
            <a:avLst/>
          </a:prstGeom>
        </p:spPr>
      </p:pic>
      <p:pic>
        <p:nvPicPr>
          <p:cNvPr id="5" name="図 4"/>
          <p:cNvPicPr>
            <a:picLocks noChangeAspect="1"/>
          </p:cNvPicPr>
          <p:nvPr/>
        </p:nvPicPr>
        <p:blipFill>
          <a:blip r:embed="rId4"/>
          <a:stretch>
            <a:fillRect/>
          </a:stretch>
        </p:blipFill>
        <p:spPr>
          <a:xfrm>
            <a:off x="6683210" y="5885488"/>
            <a:ext cx="4444866" cy="3304213"/>
          </a:xfrm>
          <a:prstGeom prst="rect">
            <a:avLst/>
          </a:prstGeom>
        </p:spPr>
      </p:pic>
    </p:spTree>
    <p:extLst>
      <p:ext uri="{BB962C8B-B14F-4D97-AF65-F5344CB8AC3E}">
        <p14:creationId xmlns:p14="http://schemas.microsoft.com/office/powerpoint/2010/main" val="36833088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Neural Networks --- </a:t>
            </a:r>
            <a:r>
              <a:rPr lang="en-US" dirty="0" smtClean="0"/>
              <a:t>Example</a:t>
            </a:r>
            <a:endParaRPr lang="en-US" dirty="0"/>
          </a:p>
        </p:txBody>
      </p:sp>
      <p:pic>
        <p:nvPicPr>
          <p:cNvPr id="3" name="図 2"/>
          <p:cNvPicPr>
            <a:picLocks noChangeAspect="1"/>
          </p:cNvPicPr>
          <p:nvPr/>
        </p:nvPicPr>
        <p:blipFill>
          <a:blip r:embed="rId2"/>
          <a:stretch>
            <a:fillRect/>
          </a:stretch>
        </p:blipFill>
        <p:spPr>
          <a:xfrm>
            <a:off x="2481262" y="2180147"/>
            <a:ext cx="7229475" cy="3981450"/>
          </a:xfrm>
          <a:prstGeom prst="rect">
            <a:avLst/>
          </a:prstGeom>
        </p:spPr>
      </p:pic>
    </p:spTree>
    <p:extLst>
      <p:ext uri="{BB962C8B-B14F-4D97-AF65-F5344CB8AC3E}">
        <p14:creationId xmlns:p14="http://schemas.microsoft.com/office/powerpoint/2010/main" val="660095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Neural Networks</a:t>
            </a:r>
          </a:p>
        </p:txBody>
      </p:sp>
      <p:pic>
        <p:nvPicPr>
          <p:cNvPr id="3" name="図 2"/>
          <p:cNvPicPr>
            <a:picLocks noChangeAspect="1"/>
          </p:cNvPicPr>
          <p:nvPr/>
        </p:nvPicPr>
        <p:blipFill>
          <a:blip r:embed="rId2"/>
          <a:stretch>
            <a:fillRect/>
          </a:stretch>
        </p:blipFill>
        <p:spPr>
          <a:xfrm>
            <a:off x="0" y="2047875"/>
            <a:ext cx="5381625" cy="2886075"/>
          </a:xfrm>
          <a:prstGeom prst="rect">
            <a:avLst/>
          </a:prstGeom>
        </p:spPr>
      </p:pic>
      <p:pic>
        <p:nvPicPr>
          <p:cNvPr id="4" name="図 3"/>
          <p:cNvPicPr>
            <a:picLocks noChangeAspect="1"/>
          </p:cNvPicPr>
          <p:nvPr/>
        </p:nvPicPr>
        <p:blipFill>
          <a:blip r:embed="rId3"/>
          <a:stretch>
            <a:fillRect/>
          </a:stretch>
        </p:blipFill>
        <p:spPr>
          <a:xfrm>
            <a:off x="5972175" y="2047875"/>
            <a:ext cx="5381625" cy="3019425"/>
          </a:xfrm>
          <a:prstGeom prst="rect">
            <a:avLst/>
          </a:prstGeom>
        </p:spPr>
      </p:pic>
    </p:spTree>
    <p:extLst>
      <p:ext uri="{BB962C8B-B14F-4D97-AF65-F5344CB8AC3E}">
        <p14:creationId xmlns:p14="http://schemas.microsoft.com/office/powerpoint/2010/main" val="29768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a:t>Neural Networks</a:t>
            </a:r>
          </a:p>
        </p:txBody>
      </p:sp>
      <p:pic>
        <p:nvPicPr>
          <p:cNvPr id="4" name="図 3"/>
          <p:cNvPicPr>
            <a:picLocks noChangeAspect="1"/>
          </p:cNvPicPr>
          <p:nvPr/>
        </p:nvPicPr>
        <p:blipFill>
          <a:blip r:embed="rId2"/>
          <a:stretch>
            <a:fillRect/>
          </a:stretch>
        </p:blipFill>
        <p:spPr>
          <a:xfrm>
            <a:off x="6905625" y="2490656"/>
            <a:ext cx="5286375" cy="2933700"/>
          </a:xfrm>
          <a:prstGeom prst="rect">
            <a:avLst/>
          </a:prstGeom>
        </p:spPr>
      </p:pic>
      <p:pic>
        <p:nvPicPr>
          <p:cNvPr id="5" name="図 4"/>
          <p:cNvPicPr>
            <a:picLocks noChangeAspect="1"/>
          </p:cNvPicPr>
          <p:nvPr/>
        </p:nvPicPr>
        <p:blipFill>
          <a:blip r:embed="rId3"/>
          <a:stretch>
            <a:fillRect/>
          </a:stretch>
        </p:blipFill>
        <p:spPr>
          <a:xfrm>
            <a:off x="210798" y="2490656"/>
            <a:ext cx="6694827" cy="1978974"/>
          </a:xfrm>
          <a:prstGeom prst="rect">
            <a:avLst/>
          </a:prstGeom>
        </p:spPr>
      </p:pic>
    </p:spTree>
    <p:extLst>
      <p:ext uri="{BB962C8B-B14F-4D97-AF65-F5344CB8AC3E}">
        <p14:creationId xmlns:p14="http://schemas.microsoft.com/office/powerpoint/2010/main" val="4176705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Classification2: Similarity in form </a:t>
            </a:r>
            <a:r>
              <a:rPr lang="en-US" dirty="0"/>
              <a:t>of </a:t>
            </a:r>
            <a:r>
              <a:rPr lang="en-US" dirty="0" smtClean="0"/>
              <a:t>function</a:t>
            </a:r>
            <a:endParaRPr lang="en-US" dirty="0"/>
          </a:p>
        </p:txBody>
      </p:sp>
      <p:sp>
        <p:nvSpPr>
          <p:cNvPr id="3" name="コンテンツ プレースホルダー 2"/>
          <p:cNvSpPr>
            <a:spLocks noGrp="1"/>
          </p:cNvSpPr>
          <p:nvPr>
            <p:ph idx="1"/>
          </p:nvPr>
        </p:nvSpPr>
        <p:spPr/>
        <p:txBody>
          <a:bodyPr>
            <a:normAutofit/>
          </a:bodyPr>
          <a:lstStyle/>
          <a:p>
            <a:r>
              <a:rPr lang="en-US" dirty="0"/>
              <a:t>Regression </a:t>
            </a:r>
            <a:r>
              <a:rPr lang="en-US" dirty="0" smtClean="0"/>
              <a:t>Algorithms</a:t>
            </a:r>
          </a:p>
          <a:p>
            <a:r>
              <a:rPr lang="en-US" dirty="0" smtClean="0"/>
              <a:t>Instance-based Algorithms</a:t>
            </a:r>
          </a:p>
          <a:p>
            <a:r>
              <a:rPr lang="en-US" dirty="0" smtClean="0"/>
              <a:t>Regularization Algorithms</a:t>
            </a:r>
          </a:p>
          <a:p>
            <a:r>
              <a:rPr lang="en-US" dirty="0" smtClean="0"/>
              <a:t>Decision Tree Algorithms</a:t>
            </a:r>
          </a:p>
          <a:p>
            <a:r>
              <a:rPr lang="en-US" dirty="0" smtClean="0"/>
              <a:t>Bayesian Algorithms</a:t>
            </a:r>
          </a:p>
          <a:p>
            <a:r>
              <a:rPr lang="en-US" dirty="0" smtClean="0"/>
              <a:t>Clustering Algorithms</a:t>
            </a:r>
          </a:p>
          <a:p>
            <a:r>
              <a:rPr lang="en-US" dirty="0" smtClean="0"/>
              <a:t>Association Rule Learning Algorithms</a:t>
            </a:r>
          </a:p>
          <a:p>
            <a:r>
              <a:rPr lang="en-US" dirty="0" smtClean="0"/>
              <a:t>ANN Algorithms</a:t>
            </a:r>
          </a:p>
          <a:p>
            <a:r>
              <a:rPr lang="en-US" dirty="0" smtClean="0"/>
              <a:t>Deep Learning Algorithms</a:t>
            </a:r>
          </a:p>
          <a:p>
            <a:r>
              <a:rPr lang="en-US" dirty="0" smtClean="0"/>
              <a:t>Dimensionality Reduction Algorithms</a:t>
            </a:r>
            <a:endParaRPr lang="en-US" dirty="0"/>
          </a:p>
        </p:txBody>
      </p:sp>
    </p:spTree>
    <p:extLst>
      <p:ext uri="{BB962C8B-B14F-4D97-AF65-F5344CB8AC3E}">
        <p14:creationId xmlns:p14="http://schemas.microsoft.com/office/powerpoint/2010/main" val="3631885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Gradient checking</a:t>
            </a:r>
            <a:endParaRPr lang="en-US" dirty="0"/>
          </a:p>
        </p:txBody>
      </p:sp>
      <p:pic>
        <p:nvPicPr>
          <p:cNvPr id="3" name="図 2"/>
          <p:cNvPicPr>
            <a:picLocks noChangeAspect="1"/>
          </p:cNvPicPr>
          <p:nvPr/>
        </p:nvPicPr>
        <p:blipFill>
          <a:blip r:embed="rId2"/>
          <a:stretch>
            <a:fillRect/>
          </a:stretch>
        </p:blipFill>
        <p:spPr>
          <a:xfrm>
            <a:off x="6354792" y="2259872"/>
            <a:ext cx="5438775" cy="2724150"/>
          </a:xfrm>
          <a:prstGeom prst="rect">
            <a:avLst/>
          </a:prstGeom>
        </p:spPr>
      </p:pic>
      <p:pic>
        <p:nvPicPr>
          <p:cNvPr id="4" name="図 3"/>
          <p:cNvPicPr>
            <a:picLocks noChangeAspect="1"/>
          </p:cNvPicPr>
          <p:nvPr/>
        </p:nvPicPr>
        <p:blipFill>
          <a:blip r:embed="rId3"/>
          <a:stretch>
            <a:fillRect/>
          </a:stretch>
        </p:blipFill>
        <p:spPr>
          <a:xfrm>
            <a:off x="190500" y="2259872"/>
            <a:ext cx="5905500" cy="2209800"/>
          </a:xfrm>
          <a:prstGeom prst="rect">
            <a:avLst/>
          </a:prstGeom>
        </p:spPr>
      </p:pic>
    </p:spTree>
    <p:extLst>
      <p:ext uri="{BB962C8B-B14F-4D97-AF65-F5344CB8AC3E}">
        <p14:creationId xmlns:p14="http://schemas.microsoft.com/office/powerpoint/2010/main" val="42850185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Neural Network - Overview</a:t>
            </a:r>
            <a:endParaRPr lang="en-US" dirty="0"/>
          </a:p>
        </p:txBody>
      </p:sp>
      <p:sp>
        <p:nvSpPr>
          <p:cNvPr id="3" name="テキスト ボックス 2"/>
          <p:cNvSpPr txBox="1"/>
          <p:nvPr/>
        </p:nvSpPr>
        <p:spPr>
          <a:xfrm>
            <a:off x="828136" y="1932317"/>
            <a:ext cx="9609826" cy="2585323"/>
          </a:xfrm>
          <a:prstGeom prst="rect">
            <a:avLst/>
          </a:prstGeom>
          <a:noFill/>
        </p:spPr>
        <p:txBody>
          <a:bodyPr wrap="square" rtlCol="0">
            <a:spAutoFit/>
          </a:bodyPr>
          <a:lstStyle/>
          <a:p>
            <a:pPr marL="285750" indent="-285750">
              <a:buFontTx/>
              <a:buChar char="-"/>
            </a:pPr>
            <a:r>
              <a:rPr lang="en-US" dirty="0" smtClean="0"/>
              <a:t>Pick a network architecture - # of input units, # of output units (classes), # of hidden units per layer, # of hidden layers</a:t>
            </a:r>
          </a:p>
          <a:p>
            <a:pPr marL="285750" indent="-285750">
              <a:buFontTx/>
              <a:buChar char="-"/>
            </a:pPr>
            <a:r>
              <a:rPr lang="en-US" dirty="0" smtClean="0"/>
              <a:t>Randomly initialize the weights (theta)</a:t>
            </a:r>
          </a:p>
          <a:p>
            <a:pPr marL="285750" indent="-285750">
              <a:buFontTx/>
              <a:buChar char="-"/>
            </a:pPr>
            <a:r>
              <a:rPr lang="en-US" dirty="0" smtClean="0"/>
              <a:t>Implement forward propagation to get hypothesis for any x</a:t>
            </a:r>
          </a:p>
          <a:p>
            <a:pPr marL="285750" indent="-285750">
              <a:buFontTx/>
              <a:buChar char="-"/>
            </a:pPr>
            <a:r>
              <a:rPr lang="en-US" dirty="0" smtClean="0"/>
              <a:t>Implement the cost function</a:t>
            </a:r>
          </a:p>
          <a:p>
            <a:pPr marL="285750" indent="-285750">
              <a:buFontTx/>
              <a:buChar char="-"/>
            </a:pPr>
            <a:r>
              <a:rPr lang="en-US" dirty="0" smtClean="0"/>
              <a:t>Implement backpropagation to compute partial derivatives</a:t>
            </a:r>
          </a:p>
          <a:p>
            <a:pPr marL="285750" indent="-285750">
              <a:buFontTx/>
              <a:buChar char="-"/>
            </a:pPr>
            <a:r>
              <a:rPr lang="en-US" dirty="0" smtClean="0"/>
              <a:t>Use gradient checking to confirm that the backpropagation works. Then disable gradient checking</a:t>
            </a:r>
          </a:p>
          <a:p>
            <a:pPr marL="285750" indent="-285750">
              <a:buFontTx/>
              <a:buChar char="-"/>
            </a:pPr>
            <a:r>
              <a:rPr lang="en-US" dirty="0" smtClean="0"/>
              <a:t>Use gradient descent or another optimization function to minimize the cost function with weights in theta.</a:t>
            </a:r>
          </a:p>
        </p:txBody>
      </p:sp>
    </p:spTree>
    <p:extLst>
      <p:ext uri="{BB962C8B-B14F-4D97-AF65-F5344CB8AC3E}">
        <p14:creationId xmlns:p14="http://schemas.microsoft.com/office/powerpoint/2010/main" val="508692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Decision Tree</a:t>
            </a:r>
            <a:endParaRPr lang="en-US" sz="3000" dirty="0"/>
          </a:p>
        </p:txBody>
      </p:sp>
      <p:sp>
        <p:nvSpPr>
          <p:cNvPr id="3" name="コンテンツ プレースホルダー 2"/>
          <p:cNvSpPr>
            <a:spLocks noGrp="1"/>
          </p:cNvSpPr>
          <p:nvPr>
            <p:ph idx="1"/>
          </p:nvPr>
        </p:nvSpPr>
        <p:spPr/>
        <p:txBody>
          <a:bodyPr>
            <a:noAutofit/>
          </a:bodyPr>
          <a:lstStyle/>
          <a:p>
            <a:pPr marL="0" indent="0">
              <a:buNone/>
            </a:pPr>
            <a:r>
              <a:rPr lang="en-US" sz="1700" b="1" dirty="0" smtClean="0"/>
              <a:t>Type: </a:t>
            </a:r>
            <a:r>
              <a:rPr lang="en-US" sz="1700" dirty="0"/>
              <a:t>P</a:t>
            </a:r>
            <a:r>
              <a:rPr lang="en-US" sz="1700" dirty="0" smtClean="0"/>
              <a:t>arametric model, </a:t>
            </a:r>
          </a:p>
          <a:p>
            <a:pPr marL="0" indent="0">
              <a:buNone/>
            </a:pPr>
            <a:r>
              <a:rPr lang="en-US" sz="1700" b="1" dirty="0" smtClean="0"/>
              <a:t>Application: </a:t>
            </a:r>
            <a:r>
              <a:rPr lang="en-US" sz="1700" dirty="0" smtClean="0"/>
              <a:t>All kinds of classification problem</a:t>
            </a:r>
          </a:p>
          <a:p>
            <a:pPr marL="0" indent="0">
              <a:buNone/>
            </a:pPr>
            <a:r>
              <a:rPr lang="en-US" sz="1700" b="1" dirty="0" smtClean="0"/>
              <a:t>Learning:</a:t>
            </a:r>
            <a:r>
              <a:rPr lang="en-US" sz="1700" dirty="0" smtClean="0"/>
              <a:t>  Build a tree top-down from a root node to leaf nodes . A tree with nodes that have a specific test and leaf nodes have the target class. 1) at node, </a:t>
            </a:r>
            <a:r>
              <a:rPr lang="en-US" sz="1700" b="1" i="1" dirty="0">
                <a:solidFill>
                  <a:srgbClr val="FF0000"/>
                </a:solidFill>
              </a:rPr>
              <a:t>find a test on a feature that split the training set into subsets that are as pure as possible to a given target class </a:t>
            </a:r>
            <a:r>
              <a:rPr lang="en-US" sz="1700" dirty="0"/>
              <a:t>Use </a:t>
            </a:r>
            <a:r>
              <a:rPr lang="en-US" sz="1700" b="1" dirty="0"/>
              <a:t>entropy</a:t>
            </a:r>
            <a:r>
              <a:rPr lang="en-US" sz="1700" dirty="0"/>
              <a:t> (Shannon entropy or Gini index) to find optimal splits. </a:t>
            </a:r>
            <a:r>
              <a:rPr lang="en-US" sz="1700" b="1" i="1" dirty="0" smtClean="0">
                <a:solidFill>
                  <a:srgbClr val="FF0000"/>
                </a:solidFill>
              </a:rPr>
              <a:t>2) </a:t>
            </a:r>
            <a:r>
              <a:rPr lang="en-US" sz="1700" dirty="0" smtClean="0"/>
              <a:t>split the data by the feature (how to choose the feature) 3) each of the data-sets that </a:t>
            </a:r>
            <a:r>
              <a:rPr lang="en-US" sz="1700" dirty="0" err="1" smtClean="0"/>
              <a:t>splitted</a:t>
            </a:r>
            <a:r>
              <a:rPr lang="en-US" sz="1700" dirty="0" smtClean="0"/>
              <a:t> at the node come down to a next node. (</a:t>
            </a:r>
            <a:r>
              <a:rPr lang="en-US" sz="1700" b="1" dirty="0" smtClean="0"/>
              <a:t>Recursive partitioning) </a:t>
            </a:r>
            <a:r>
              <a:rPr lang="en-US" sz="1700" dirty="0" smtClean="0"/>
              <a:t>Repeat until </a:t>
            </a:r>
            <a:r>
              <a:rPr lang="en-US" sz="1700" b="1" dirty="0" smtClean="0"/>
              <a:t>stopping criteria </a:t>
            </a:r>
            <a:r>
              <a:rPr lang="en-US" sz="1700" dirty="0" smtClean="0"/>
              <a:t>are met.</a:t>
            </a:r>
          </a:p>
          <a:p>
            <a:pPr marL="0" indent="0">
              <a:buNone/>
            </a:pPr>
            <a:r>
              <a:rPr lang="en-US" sz="1700" b="1" dirty="0" smtClean="0"/>
              <a:t>Predictions:</a:t>
            </a:r>
            <a:r>
              <a:rPr lang="en-US" sz="1700" dirty="0" smtClean="0"/>
              <a:t> Pass a new sample data through each node and it finally reaches a leaf node with the target class.</a:t>
            </a:r>
          </a:p>
          <a:p>
            <a:pPr marL="0" indent="0">
              <a:buNone/>
            </a:pPr>
            <a:r>
              <a:rPr lang="en-US" sz="1700" b="1" dirty="0"/>
              <a:t>Model </a:t>
            </a:r>
            <a:r>
              <a:rPr lang="en-US" sz="1700" b="1" dirty="0" smtClean="0"/>
              <a:t>assumptions/preparation: </a:t>
            </a:r>
          </a:p>
          <a:p>
            <a:pPr marL="0" indent="0">
              <a:buNone/>
            </a:pPr>
            <a:r>
              <a:rPr lang="en-US" sz="1700" b="1" dirty="0" smtClean="0"/>
              <a:t>Problem to solve: </a:t>
            </a:r>
            <a:endParaRPr lang="en-US" sz="1700" dirty="0" smtClean="0"/>
          </a:p>
          <a:p>
            <a:pPr marL="0" indent="0">
              <a:buNone/>
            </a:pPr>
            <a:r>
              <a:rPr lang="en-US" sz="1700" b="1" dirty="0" smtClean="0"/>
              <a:t>Advantages:</a:t>
            </a:r>
            <a:r>
              <a:rPr lang="en-US" sz="1700" dirty="0" smtClean="0"/>
              <a:t> Fast, Easy to interpret, Work for both categorical and numerical data, Exploratory analysis (identifying most significant variables), less data cleaning is required, no scaling is required since this is nonparametric method</a:t>
            </a:r>
          </a:p>
          <a:p>
            <a:pPr marL="0" indent="0">
              <a:buNone/>
            </a:pPr>
            <a:r>
              <a:rPr lang="en-US" sz="1700" b="1" dirty="0" smtClean="0"/>
              <a:t>Disadvantages: </a:t>
            </a:r>
            <a:r>
              <a:rPr lang="en-US" sz="1700" dirty="0" smtClean="0"/>
              <a:t>Accuracy is not high. Overfitting</a:t>
            </a:r>
          </a:p>
          <a:p>
            <a:pPr marL="0" indent="0">
              <a:buNone/>
            </a:pPr>
            <a:r>
              <a:rPr lang="en-US" sz="1800" b="1" dirty="0"/>
              <a:t>Hyperparameters to tune: </a:t>
            </a:r>
          </a:p>
          <a:p>
            <a:r>
              <a:rPr lang="en-US" sz="1700" dirty="0" smtClean="0"/>
              <a:t>Tree size =&gt; Minimum samples for a node split, minimum samples for a leaf node, maximum depth of tree, maximum features to consider for split</a:t>
            </a:r>
          </a:p>
          <a:p>
            <a:r>
              <a:rPr lang="en-US" sz="1700" dirty="0" smtClean="0"/>
              <a:t>Pruning =&gt;  </a:t>
            </a:r>
            <a:r>
              <a:rPr lang="en-US" sz="1700" dirty="0" err="1" smtClean="0"/>
              <a:t>rpart</a:t>
            </a:r>
            <a:r>
              <a:rPr lang="en-US" sz="1700" dirty="0" smtClean="0"/>
              <a:t> in R provides pruning function. First step is create a fully grown tree and then prune</a:t>
            </a:r>
          </a:p>
          <a:p>
            <a:pPr marL="0" indent="0">
              <a:buNone/>
            </a:pPr>
            <a:r>
              <a:rPr lang="en-US" sz="1700" b="1" dirty="0" smtClean="0"/>
              <a:t>Key words:</a:t>
            </a:r>
            <a:r>
              <a:rPr lang="en-US" sz="1700" dirty="0" smtClean="0"/>
              <a:t> Entropy, Information Gain, </a:t>
            </a:r>
          </a:p>
        </p:txBody>
      </p:sp>
      <p:sp>
        <p:nvSpPr>
          <p:cNvPr id="4" name="正方形/長方形 3"/>
          <p:cNvSpPr/>
          <p:nvPr/>
        </p:nvSpPr>
        <p:spPr>
          <a:xfrm>
            <a:off x="838200" y="6918836"/>
            <a:ext cx="10277213" cy="1200329"/>
          </a:xfrm>
          <a:prstGeom prst="rect">
            <a:avLst/>
          </a:prstGeom>
        </p:spPr>
        <p:txBody>
          <a:bodyPr wrap="square">
            <a:spAutoFit/>
          </a:bodyPr>
          <a:lstStyle/>
          <a:p>
            <a:r>
              <a:rPr lang="en-US" dirty="0">
                <a:hlinkClick r:id="rId2"/>
              </a:rPr>
              <a:t>https://</a:t>
            </a:r>
            <a:r>
              <a:rPr lang="en-US" dirty="0" smtClean="0">
                <a:hlinkClick r:id="rId2"/>
              </a:rPr>
              <a:t>stats.stackexchange.com/questions/44382/mathematics-behind-classification-and-regression-trees</a:t>
            </a:r>
            <a:endParaRPr lang="en-US" dirty="0" smtClean="0"/>
          </a:p>
          <a:p>
            <a:r>
              <a:rPr lang="en-US" dirty="0">
                <a:hlinkClick r:id="rId3"/>
              </a:rPr>
              <a:t>https://jeremykun.com/2012/10/08/decision-trees-and-political-party-classification</a:t>
            </a:r>
            <a:r>
              <a:rPr lang="en-US" dirty="0" smtClean="0">
                <a:hlinkClick r:id="rId3"/>
              </a:rPr>
              <a:t>/</a:t>
            </a:r>
            <a:endParaRPr lang="en-US" dirty="0" smtClean="0"/>
          </a:p>
          <a:p>
            <a:r>
              <a:rPr lang="en-US" dirty="0">
                <a:hlinkClick r:id="rId4"/>
              </a:rPr>
              <a:t>http://</a:t>
            </a:r>
            <a:r>
              <a:rPr lang="en-US" dirty="0" smtClean="0">
                <a:hlinkClick r:id="rId4"/>
              </a:rPr>
              <a:t>www.saedsayad.com/decision_tree.htm</a:t>
            </a:r>
            <a:endParaRPr lang="en-US" dirty="0" smtClean="0"/>
          </a:p>
          <a:p>
            <a:r>
              <a:rPr lang="en-US" dirty="0"/>
              <a:t>Great explanation on PDF in TO628</a:t>
            </a:r>
          </a:p>
        </p:txBody>
      </p:sp>
    </p:spTree>
    <p:extLst>
      <p:ext uri="{BB962C8B-B14F-4D97-AF65-F5344CB8AC3E}">
        <p14:creationId xmlns:p14="http://schemas.microsoft.com/office/powerpoint/2010/main" val="2530405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14104"/>
          <a:stretch/>
        </p:blipFill>
        <p:spPr>
          <a:xfrm>
            <a:off x="712847" y="1138687"/>
            <a:ext cx="7775545" cy="5409588"/>
          </a:xfrm>
          <a:prstGeom prst="rect">
            <a:avLst/>
          </a:prstGeom>
        </p:spPr>
      </p:pic>
      <p:sp>
        <p:nvSpPr>
          <p:cNvPr id="2" name="タイトル 1"/>
          <p:cNvSpPr>
            <a:spLocks noGrp="1"/>
          </p:cNvSpPr>
          <p:nvPr>
            <p:ph type="title"/>
          </p:nvPr>
        </p:nvSpPr>
        <p:spPr/>
        <p:txBody>
          <a:bodyPr/>
          <a:lstStyle/>
          <a:p>
            <a:r>
              <a:rPr lang="en-US" dirty="0" smtClean="0"/>
              <a:t>Decision Trees --- Terminology</a:t>
            </a:r>
            <a:endParaRPr lang="en-US" dirty="0"/>
          </a:p>
        </p:txBody>
      </p:sp>
    </p:spTree>
    <p:extLst>
      <p:ext uri="{BB962C8B-B14F-4D97-AF65-F5344CB8AC3E}">
        <p14:creationId xmlns:p14="http://schemas.microsoft.com/office/powerpoint/2010/main" val="15392591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dirty="0" smtClean="0"/>
              <a:t>Random Forest</a:t>
            </a:r>
            <a:endParaRPr lang="en-US" dirty="0"/>
          </a:p>
        </p:txBody>
      </p:sp>
      <p:sp>
        <p:nvSpPr>
          <p:cNvPr id="9" name="コンテンツ プレースホルダー 8"/>
          <p:cNvSpPr>
            <a:spLocks noGrp="1"/>
          </p:cNvSpPr>
          <p:nvPr>
            <p:ph idx="1"/>
          </p:nvPr>
        </p:nvSpPr>
        <p:spPr/>
        <p:txBody>
          <a:bodyPr>
            <a:noAutofit/>
          </a:bodyPr>
          <a:lstStyle/>
          <a:p>
            <a:pPr marL="0" indent="0">
              <a:buNone/>
            </a:pPr>
            <a:r>
              <a:rPr lang="en-US" sz="1700" b="1" dirty="0"/>
              <a:t>Type:  </a:t>
            </a:r>
            <a:r>
              <a:rPr lang="en-US" sz="1700" dirty="0"/>
              <a:t>Meta-algorithms approach, parametric model</a:t>
            </a:r>
          </a:p>
          <a:p>
            <a:pPr marL="0" indent="0">
              <a:buNone/>
            </a:pPr>
            <a:r>
              <a:rPr lang="en-US" sz="1700" b="1" dirty="0" smtClean="0"/>
              <a:t>Learning</a:t>
            </a:r>
            <a:r>
              <a:rPr lang="en-US" sz="1700" b="1" dirty="0"/>
              <a:t>: </a:t>
            </a:r>
          </a:p>
          <a:p>
            <a:r>
              <a:rPr lang="en-US" sz="1700" dirty="0"/>
              <a:t>Generate artificial training set through bootstrapping WITH REPLACEMENT</a:t>
            </a:r>
          </a:p>
          <a:p>
            <a:r>
              <a:rPr lang="en-US" sz="1700" dirty="0"/>
              <a:t>Build decision tree. Randomly choose subset of features and consider them as split points (Note not all features are considered unlike bagging trees). No Pruning! </a:t>
            </a:r>
          </a:p>
          <a:p>
            <a:r>
              <a:rPr lang="en-US" sz="1700" dirty="0"/>
              <a:t>Repeat process to create multiple trees.</a:t>
            </a:r>
          </a:p>
          <a:p>
            <a:pPr marL="0" indent="0">
              <a:buNone/>
            </a:pPr>
            <a:r>
              <a:rPr lang="en-US" sz="1700" b="1" dirty="0" smtClean="0"/>
              <a:t>Prediction</a:t>
            </a:r>
            <a:r>
              <a:rPr lang="en-US" sz="1700" b="1" dirty="0"/>
              <a:t>:</a:t>
            </a:r>
            <a:r>
              <a:rPr lang="en-US" sz="1700" dirty="0"/>
              <a:t>  The results from each of the tree are taken and the final result is decided by Voting for classification and averaging for regression</a:t>
            </a:r>
            <a:r>
              <a:rPr lang="en-US" sz="1700" dirty="0" smtClean="0"/>
              <a:t>.</a:t>
            </a:r>
          </a:p>
          <a:p>
            <a:pPr marL="0" indent="0">
              <a:buNone/>
            </a:pPr>
            <a:r>
              <a:rPr lang="en-US" sz="1700" b="1" dirty="0"/>
              <a:t>Model Assumptions: Same to Decision </a:t>
            </a:r>
            <a:r>
              <a:rPr lang="en-US" sz="1700" b="1" dirty="0" smtClean="0"/>
              <a:t>Tree</a:t>
            </a:r>
            <a:endParaRPr lang="en-US" sz="1700" dirty="0" smtClean="0"/>
          </a:p>
          <a:p>
            <a:pPr marL="0" indent="0">
              <a:buNone/>
            </a:pPr>
            <a:r>
              <a:rPr lang="en-US" sz="1700" b="1" dirty="0"/>
              <a:t>Problem to solve:</a:t>
            </a:r>
            <a:r>
              <a:rPr lang="en-US" sz="1700" dirty="0"/>
              <a:t> General. Both classification and regression </a:t>
            </a:r>
            <a:r>
              <a:rPr lang="en-US" sz="1700" dirty="0" smtClean="0"/>
              <a:t>problem</a:t>
            </a:r>
            <a:endParaRPr lang="en-US" sz="1700" dirty="0"/>
          </a:p>
          <a:p>
            <a:pPr marL="0" indent="0">
              <a:buNone/>
            </a:pPr>
            <a:r>
              <a:rPr lang="en-US" sz="1700" b="1" dirty="0"/>
              <a:t>Advantage: </a:t>
            </a:r>
            <a:r>
              <a:rPr lang="en-US" sz="1700" dirty="0"/>
              <a:t>Less overfitting, Useful outputs, handles unbalanced and missing data, cross validation OOB</a:t>
            </a:r>
          </a:p>
          <a:p>
            <a:pPr marL="0" indent="0">
              <a:buNone/>
            </a:pPr>
            <a:r>
              <a:rPr lang="en-US" sz="1700" b="1" dirty="0"/>
              <a:t>Disadvantage:</a:t>
            </a:r>
            <a:r>
              <a:rPr lang="en-US" sz="1700" dirty="0"/>
              <a:t> Doesn’t train well on  smaller datasets. Interpretability.</a:t>
            </a:r>
          </a:p>
          <a:p>
            <a:pPr marL="0" indent="0">
              <a:buNone/>
            </a:pPr>
            <a:r>
              <a:rPr lang="en-US" sz="1700" b="1" dirty="0"/>
              <a:t>Hyperparameters to tune:</a:t>
            </a:r>
            <a:r>
              <a:rPr lang="en-US" sz="1700" dirty="0"/>
              <a:t> </a:t>
            </a:r>
          </a:p>
          <a:p>
            <a:pPr marL="0" indent="0">
              <a:buNone/>
            </a:pPr>
            <a:r>
              <a:rPr lang="en-US" sz="1700" dirty="0"/>
              <a:t>Same parameters to the decision tree</a:t>
            </a:r>
          </a:p>
          <a:p>
            <a:pPr marL="0" indent="0">
              <a:buNone/>
            </a:pPr>
            <a:r>
              <a:rPr lang="en-US" sz="1700" dirty="0"/>
              <a:t>Number of </a:t>
            </a:r>
            <a:r>
              <a:rPr lang="en-US" sz="1700" dirty="0" smtClean="0"/>
              <a:t>trees</a:t>
            </a:r>
            <a:endParaRPr lang="en-US" sz="1700" dirty="0"/>
          </a:p>
          <a:p>
            <a:pPr marL="0" indent="0">
              <a:buNone/>
            </a:pPr>
            <a:r>
              <a:rPr lang="en-US" sz="1700" b="1" dirty="0"/>
              <a:t>Key words:</a:t>
            </a:r>
            <a:r>
              <a:rPr lang="en-US" sz="1700" dirty="0"/>
              <a:t> Bagging (bootstrap aggregating), OOB</a:t>
            </a:r>
          </a:p>
          <a:p>
            <a:pPr marL="0" indent="0">
              <a:buNone/>
            </a:pPr>
            <a:endParaRPr lang="en-US" sz="1700" dirty="0"/>
          </a:p>
        </p:txBody>
      </p:sp>
      <p:sp>
        <p:nvSpPr>
          <p:cNvPr id="10" name="正方形/長方形 9"/>
          <p:cNvSpPr/>
          <p:nvPr/>
        </p:nvSpPr>
        <p:spPr>
          <a:xfrm>
            <a:off x="838200" y="6488668"/>
            <a:ext cx="11083506" cy="369332"/>
          </a:xfrm>
          <a:prstGeom prst="rect">
            <a:avLst/>
          </a:prstGeom>
        </p:spPr>
        <p:txBody>
          <a:bodyPr wrap="square">
            <a:spAutoFit/>
          </a:bodyPr>
          <a:lstStyle/>
          <a:p>
            <a:r>
              <a:rPr lang="en-US" dirty="0"/>
              <a:t>http://www.datasciencecentral.com/profiles/blogs/random-forests-explained-intuitively</a:t>
            </a:r>
          </a:p>
        </p:txBody>
      </p:sp>
    </p:spTree>
    <p:extLst>
      <p:ext uri="{BB962C8B-B14F-4D97-AF65-F5344CB8AC3E}">
        <p14:creationId xmlns:p14="http://schemas.microsoft.com/office/powerpoint/2010/main" val="13837447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Random forest vs. Bagging trees</a:t>
            </a:r>
            <a:endParaRPr lang="en-US" dirty="0"/>
          </a:p>
        </p:txBody>
      </p:sp>
      <p:pic>
        <p:nvPicPr>
          <p:cNvPr id="4" name="図 3"/>
          <p:cNvPicPr>
            <a:picLocks noChangeAspect="1"/>
          </p:cNvPicPr>
          <p:nvPr/>
        </p:nvPicPr>
        <p:blipFill rotWithShape="1">
          <a:blip r:embed="rId2"/>
          <a:srcRect t="24199"/>
          <a:stretch/>
        </p:blipFill>
        <p:spPr>
          <a:xfrm>
            <a:off x="838200" y="1270087"/>
            <a:ext cx="7481010" cy="3853265"/>
          </a:xfrm>
          <a:prstGeom prst="rect">
            <a:avLst/>
          </a:prstGeom>
        </p:spPr>
      </p:pic>
      <p:sp>
        <p:nvSpPr>
          <p:cNvPr id="6" name="正方形/長方形 5"/>
          <p:cNvSpPr/>
          <p:nvPr/>
        </p:nvSpPr>
        <p:spPr>
          <a:xfrm>
            <a:off x="1705251" y="5546784"/>
            <a:ext cx="9043261" cy="1200329"/>
          </a:xfrm>
          <a:prstGeom prst="rect">
            <a:avLst/>
          </a:prstGeom>
        </p:spPr>
        <p:txBody>
          <a:bodyPr wrap="square">
            <a:spAutoFit/>
          </a:bodyPr>
          <a:lstStyle/>
          <a:p>
            <a:r>
              <a:rPr lang="en-US" b="1" dirty="0" smtClean="0"/>
              <a:t>Good read: </a:t>
            </a:r>
            <a:r>
              <a:rPr lang="en-US" dirty="0" smtClean="0">
                <a:hlinkClick r:id="rId3"/>
              </a:rPr>
              <a:t>http</a:t>
            </a:r>
            <a:r>
              <a:rPr lang="en-US" dirty="0">
                <a:hlinkClick r:id="rId3"/>
              </a:rPr>
              <a:t>://machinelearningmastery.com/bagging-and-random-forest-ensemble-algorithms-for-machine-learning</a:t>
            </a:r>
            <a:r>
              <a:rPr lang="en-US" dirty="0" smtClean="0">
                <a:hlinkClick r:id="rId3"/>
              </a:rPr>
              <a:t>/</a:t>
            </a:r>
            <a:endParaRPr lang="en-US" dirty="0" smtClean="0"/>
          </a:p>
          <a:p>
            <a:r>
              <a:rPr lang="en-US" dirty="0">
                <a:hlinkClick r:id="rId4"/>
              </a:rPr>
              <a:t>https://</a:t>
            </a:r>
            <a:r>
              <a:rPr lang="en-US" dirty="0" smtClean="0">
                <a:hlinkClick r:id="rId4"/>
              </a:rPr>
              <a:t>www.quora.com/What-are-the-differences-between-bagged-trees-and-random-forests</a:t>
            </a:r>
            <a:endParaRPr lang="en-US" dirty="0"/>
          </a:p>
          <a:p>
            <a:endParaRPr lang="en-US" dirty="0"/>
          </a:p>
        </p:txBody>
      </p:sp>
    </p:spTree>
    <p:extLst>
      <p:ext uri="{BB962C8B-B14F-4D97-AF65-F5344CB8AC3E}">
        <p14:creationId xmlns:p14="http://schemas.microsoft.com/office/powerpoint/2010/main" val="9637511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RF - </a:t>
            </a:r>
            <a:r>
              <a:rPr lang="en-US" dirty="0"/>
              <a:t>The out-of-bag (</a:t>
            </a:r>
            <a:r>
              <a:rPr lang="en-US" dirty="0" err="1"/>
              <a:t>oob</a:t>
            </a:r>
            <a:r>
              <a:rPr lang="en-US" dirty="0"/>
              <a:t>) error estimate </a:t>
            </a:r>
            <a:r>
              <a:rPr lang="en-US" dirty="0" smtClean="0"/>
              <a:t>and variable importance</a:t>
            </a:r>
            <a:endParaRPr lang="en-US" dirty="0"/>
          </a:p>
        </p:txBody>
      </p:sp>
      <p:sp>
        <p:nvSpPr>
          <p:cNvPr id="3" name="コンテンツ プレースホルダー 2"/>
          <p:cNvSpPr>
            <a:spLocks noGrp="1"/>
          </p:cNvSpPr>
          <p:nvPr>
            <p:ph idx="1"/>
          </p:nvPr>
        </p:nvSpPr>
        <p:spPr/>
        <p:txBody>
          <a:bodyPr>
            <a:normAutofit fontScale="55000" lnSpcReduction="20000"/>
          </a:bodyPr>
          <a:lstStyle/>
          <a:p>
            <a:r>
              <a:rPr lang="en-US" b="1" i="1" dirty="0" smtClean="0"/>
              <a:t>In </a:t>
            </a:r>
            <a:r>
              <a:rPr lang="en-US" b="1" i="1" dirty="0"/>
              <a:t>random forests, there is no need for cross-validation </a:t>
            </a:r>
            <a:r>
              <a:rPr lang="en-US" dirty="0"/>
              <a:t>or a separate test set to get an unbiased estimate of the test set error. It is estimated internally, during the run, as follows: </a:t>
            </a:r>
          </a:p>
          <a:p>
            <a:endParaRPr lang="en-US" dirty="0"/>
          </a:p>
          <a:p>
            <a:r>
              <a:rPr lang="en-US" dirty="0"/>
              <a:t>Each tree is constructed using a different </a:t>
            </a:r>
            <a:r>
              <a:rPr lang="en-US" b="1" i="1" dirty="0"/>
              <a:t>bootstrap sample </a:t>
            </a:r>
            <a:r>
              <a:rPr lang="en-US" dirty="0"/>
              <a:t>from the original data. About one-third of the cases are left out of the bootstrap sample and not used in the construction of </a:t>
            </a:r>
            <a:r>
              <a:rPr lang="en-US" dirty="0" smtClean="0"/>
              <a:t>the tree. </a:t>
            </a:r>
            <a:endParaRPr lang="en-US" dirty="0"/>
          </a:p>
          <a:p>
            <a:r>
              <a:rPr lang="en-US" dirty="0" smtClean="0"/>
              <a:t>Use the left out cases from each bootstrap sample as a test set.</a:t>
            </a:r>
          </a:p>
          <a:p>
            <a:r>
              <a:rPr lang="en-US" b="1" dirty="0" smtClean="0"/>
              <a:t>The </a:t>
            </a:r>
            <a:r>
              <a:rPr lang="en-US" b="1" dirty="0" err="1" smtClean="0"/>
              <a:t>oob</a:t>
            </a:r>
            <a:r>
              <a:rPr lang="en-US" b="1" dirty="0" smtClean="0"/>
              <a:t> error estimate</a:t>
            </a:r>
            <a:r>
              <a:rPr lang="en-US" dirty="0" smtClean="0"/>
              <a:t> is given by the misclassification error (MSE for regression), averaged over all samples</a:t>
            </a:r>
          </a:p>
          <a:p>
            <a:r>
              <a:rPr lang="en-US" b="1" dirty="0" smtClean="0"/>
              <a:t>Variable importance</a:t>
            </a:r>
            <a:r>
              <a:rPr lang="en-US" dirty="0" smtClean="0"/>
              <a:t> is determined by looking at how much prediction error increases when (OOB) data for that variable is permuted while all others are left unchanged.</a:t>
            </a:r>
          </a:p>
          <a:p>
            <a:endParaRPr lang="en-US" dirty="0"/>
          </a:p>
          <a:p>
            <a:pPr marL="0" indent="0">
              <a:buNone/>
            </a:pPr>
            <a:r>
              <a:rPr lang="en-US" dirty="0"/>
              <a:t>When the training set for the current tree is drawn by sampling with replacement, about one-third of the cases are left out of the sample. </a:t>
            </a:r>
            <a:r>
              <a:rPr lang="en-US" b="1" i="1" dirty="0"/>
              <a:t>This </a:t>
            </a:r>
            <a:r>
              <a:rPr lang="en-US" b="1" i="1" dirty="0" err="1"/>
              <a:t>oob</a:t>
            </a:r>
            <a:r>
              <a:rPr lang="en-US" b="1" i="1" dirty="0"/>
              <a:t> (out-of-bag) data </a:t>
            </a:r>
            <a:r>
              <a:rPr lang="en-US" dirty="0"/>
              <a:t>is used to get a running unbiased estimate of the classification error (</a:t>
            </a:r>
            <a:r>
              <a:rPr lang="en-US" b="1" i="1" dirty="0"/>
              <a:t>OOB error estimate</a:t>
            </a:r>
            <a:r>
              <a:rPr lang="en-US" dirty="0"/>
              <a:t>) as trees are added to the forest. It is also used to get estimates of </a:t>
            </a:r>
            <a:r>
              <a:rPr lang="en-US" b="1" i="1" dirty="0"/>
              <a:t>variable importance</a:t>
            </a:r>
            <a:r>
              <a:rPr lang="en-US" dirty="0"/>
              <a:t>. </a:t>
            </a:r>
          </a:p>
          <a:p>
            <a:pPr marL="0" indent="0">
              <a:buNone/>
            </a:pPr>
            <a:r>
              <a:rPr lang="en-US" dirty="0"/>
              <a:t>After each tree is built, all of the data are run down the tree, and </a:t>
            </a:r>
            <a:r>
              <a:rPr lang="en-US" b="1" i="1" dirty="0"/>
              <a:t>proximities</a:t>
            </a:r>
            <a:r>
              <a:rPr lang="en-US" dirty="0"/>
              <a:t> are computed for each pair of cases. If two cases occupy the same terminal node, their proximity is increased by one. At the end of the run, the proximities are normalized by dividing by the number of trees. Proximities are used in replacing missing data, locating outliers, and producing illuminating low-dimensional views of the data. </a:t>
            </a:r>
          </a:p>
          <a:p>
            <a:pPr marL="0" indent="0">
              <a:buNone/>
            </a:pPr>
            <a:r>
              <a:rPr lang="en-US" dirty="0">
                <a:hlinkClick r:id="rId2"/>
              </a:rPr>
              <a:t>https://www.stat.berkeley.edu/~breiman/RandomForests/cc_home.htm</a:t>
            </a:r>
            <a:endParaRPr lang="en-US" dirty="0"/>
          </a:p>
          <a:p>
            <a:pPr marL="0" indent="0">
              <a:buNone/>
            </a:pPr>
            <a:endParaRPr lang="en-US" dirty="0" smtClean="0"/>
          </a:p>
        </p:txBody>
      </p:sp>
    </p:spTree>
    <p:extLst>
      <p:ext uri="{BB962C8B-B14F-4D97-AF65-F5344CB8AC3E}">
        <p14:creationId xmlns:p14="http://schemas.microsoft.com/office/powerpoint/2010/main" val="11955424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0701"/>
            <a:ext cx="10515600" cy="1325563"/>
          </a:xfrm>
        </p:spPr>
        <p:txBody>
          <a:bodyPr/>
          <a:lstStyle/>
          <a:p>
            <a:r>
              <a:rPr lang="en-US" dirty="0" smtClean="0"/>
              <a:t>Ensemble</a:t>
            </a:r>
            <a:endParaRPr lang="en-US" dirty="0"/>
          </a:p>
        </p:txBody>
      </p:sp>
      <p:graphicFrame>
        <p:nvGraphicFramePr>
          <p:cNvPr id="6" name="表 5"/>
          <p:cNvGraphicFramePr>
            <a:graphicFrameLocks noGrp="1"/>
          </p:cNvGraphicFramePr>
          <p:nvPr>
            <p:extLst>
              <p:ext uri="{D42A27DB-BD31-4B8C-83A1-F6EECF244321}">
                <p14:modId xmlns:p14="http://schemas.microsoft.com/office/powerpoint/2010/main" val="1731538306"/>
              </p:ext>
            </p:extLst>
          </p:nvPr>
        </p:nvGraphicFramePr>
        <p:xfrm>
          <a:off x="562154" y="973853"/>
          <a:ext cx="10791645" cy="5592220"/>
        </p:xfrm>
        <a:graphic>
          <a:graphicData uri="http://schemas.openxmlformats.org/drawingml/2006/table">
            <a:tbl>
              <a:tblPr/>
              <a:tblGrid>
                <a:gridCol w="10791645"/>
              </a:tblGrid>
              <a:tr h="4351338">
                <a:tc>
                  <a:txBody>
                    <a:bodyPr/>
                    <a:lstStyle/>
                    <a:p>
                      <a:pPr fontAlgn="base"/>
                      <a:r>
                        <a:rPr lang="en-US" sz="1400" dirty="0">
                          <a:effectLst/>
                          <a:latin typeface="inherit"/>
                        </a:rPr>
                        <a:t/>
                      </a:r>
                      <a:br>
                        <a:rPr lang="en-US" sz="1400" dirty="0">
                          <a:effectLst/>
                          <a:latin typeface="inherit"/>
                        </a:rPr>
                      </a:br>
                      <a:r>
                        <a:rPr lang="en-US" sz="1400" b="1" dirty="0">
                          <a:effectLst/>
                          <a:latin typeface="inherit"/>
                        </a:rPr>
                        <a:t>All three are so-called "meta-algorithms": approaches to combine several machine learning techniques into one predictive model in order to decrease the variance (</a:t>
                      </a:r>
                      <a:r>
                        <a:rPr lang="en-US" sz="1400" b="1" i="1" dirty="0">
                          <a:effectLst/>
                          <a:latin typeface="inherit"/>
                        </a:rPr>
                        <a:t>bagging</a:t>
                      </a:r>
                      <a:r>
                        <a:rPr lang="en-US" sz="1400" b="1" dirty="0">
                          <a:effectLst/>
                          <a:latin typeface="inherit"/>
                        </a:rPr>
                        <a:t>), bias (</a:t>
                      </a:r>
                      <a:r>
                        <a:rPr lang="en-US" sz="1400" b="1" i="1" dirty="0">
                          <a:effectLst/>
                          <a:latin typeface="inherit"/>
                        </a:rPr>
                        <a:t>boosting</a:t>
                      </a:r>
                      <a:r>
                        <a:rPr lang="en-US" sz="1400" b="1" dirty="0">
                          <a:effectLst/>
                          <a:latin typeface="inherit"/>
                        </a:rPr>
                        <a:t>) or improving the predictive force (</a:t>
                      </a:r>
                      <a:r>
                        <a:rPr lang="en-US" sz="1400" b="1" i="1" dirty="0">
                          <a:effectLst/>
                          <a:latin typeface="inherit"/>
                        </a:rPr>
                        <a:t>stacking</a:t>
                      </a:r>
                      <a:r>
                        <a:rPr lang="en-US" sz="1400" b="1" dirty="0">
                          <a:effectLst/>
                          <a:latin typeface="inherit"/>
                        </a:rPr>
                        <a:t> alias </a:t>
                      </a:r>
                      <a:r>
                        <a:rPr lang="en-US" sz="1400" b="1" i="1" dirty="0">
                          <a:effectLst/>
                          <a:latin typeface="inherit"/>
                        </a:rPr>
                        <a:t>ensemble</a:t>
                      </a:r>
                      <a:r>
                        <a:rPr lang="en-US" sz="1400" b="1" dirty="0" smtClean="0">
                          <a:effectLst/>
                          <a:latin typeface="inherit"/>
                        </a:rPr>
                        <a:t>).</a:t>
                      </a:r>
                    </a:p>
                    <a:p>
                      <a:pPr fontAlgn="base"/>
                      <a:endParaRPr lang="en-US" sz="1400" dirty="0">
                        <a:effectLst/>
                        <a:latin typeface="inherit"/>
                      </a:endParaRPr>
                    </a:p>
                    <a:p>
                      <a:pPr fontAlgn="base"/>
                      <a:r>
                        <a:rPr lang="en-US" sz="1400" dirty="0">
                          <a:effectLst/>
                          <a:latin typeface="inherit"/>
                        </a:rPr>
                        <a:t>Every algorithm consists of two steps:</a:t>
                      </a:r>
                    </a:p>
                    <a:p>
                      <a:pPr fontAlgn="base">
                        <a:buFont typeface="+mj-lt"/>
                        <a:buAutoNum type="arabicPeriod"/>
                      </a:pPr>
                      <a:r>
                        <a:rPr lang="en-US" sz="1400" dirty="0">
                          <a:effectLst/>
                          <a:latin typeface="inherit"/>
                        </a:rPr>
                        <a:t>Producing a distribution of simple ML models on subsets of the original data</a:t>
                      </a:r>
                      <a:r>
                        <a:rPr lang="en-US" sz="1400" dirty="0" smtClean="0">
                          <a:effectLst/>
                          <a:latin typeface="inherit"/>
                        </a:rPr>
                        <a:t>.</a:t>
                      </a:r>
                      <a:endParaRPr lang="en-US" sz="1400" dirty="0">
                        <a:effectLst/>
                        <a:latin typeface="inherit"/>
                      </a:endParaRPr>
                    </a:p>
                    <a:p>
                      <a:pPr fontAlgn="base">
                        <a:buFont typeface="+mj-lt"/>
                        <a:buAutoNum type="arabicPeriod"/>
                      </a:pPr>
                      <a:r>
                        <a:rPr lang="en-US" sz="1400" dirty="0">
                          <a:effectLst/>
                          <a:latin typeface="inherit"/>
                        </a:rPr>
                        <a:t>Combining the distribution into one "aggregated" model</a:t>
                      </a:r>
                      <a:r>
                        <a:rPr lang="en-US" sz="1400" dirty="0" smtClean="0">
                          <a:effectLst/>
                          <a:latin typeface="inherit"/>
                        </a:rPr>
                        <a:t>.</a:t>
                      </a:r>
                    </a:p>
                    <a:p>
                      <a:pPr fontAlgn="base">
                        <a:buFont typeface="+mj-lt"/>
                        <a:buNone/>
                      </a:pPr>
                      <a:endParaRPr lang="en-US" sz="1400" dirty="0">
                        <a:effectLst/>
                        <a:latin typeface="inherit"/>
                      </a:endParaRPr>
                    </a:p>
                    <a:p>
                      <a:pPr fontAlgn="base"/>
                      <a:r>
                        <a:rPr lang="en-US" sz="1400" dirty="0">
                          <a:effectLst/>
                          <a:latin typeface="inherit"/>
                        </a:rPr>
                        <a:t>Here is a short description of all three methods:</a:t>
                      </a:r>
                    </a:p>
                    <a:p>
                      <a:pPr fontAlgn="base">
                        <a:buFont typeface="+mj-lt"/>
                        <a:buAutoNum type="arabicPeriod"/>
                      </a:pPr>
                      <a:r>
                        <a:rPr lang="en-US" sz="1400" b="1" u="none" strike="noStrike" dirty="0">
                          <a:solidFill>
                            <a:srgbClr val="D4876C"/>
                          </a:solidFill>
                          <a:effectLst/>
                          <a:latin typeface="inherit"/>
                          <a:hlinkClick r:id="rId2"/>
                        </a:rPr>
                        <a:t>Bagging</a:t>
                      </a:r>
                      <a:r>
                        <a:rPr lang="en-US" sz="1400" dirty="0">
                          <a:effectLst/>
                          <a:latin typeface="inherit"/>
                        </a:rPr>
                        <a:t> (stands for </a:t>
                      </a:r>
                      <a:r>
                        <a:rPr lang="en-US" sz="1400" b="1" dirty="0">
                          <a:effectLst/>
                          <a:latin typeface="inherit"/>
                        </a:rPr>
                        <a:t>B</a:t>
                      </a:r>
                      <a:r>
                        <a:rPr lang="en-US" sz="1400" dirty="0">
                          <a:effectLst/>
                          <a:latin typeface="inherit"/>
                        </a:rPr>
                        <a:t>ootstrap </a:t>
                      </a:r>
                      <a:r>
                        <a:rPr lang="en-US" sz="1400" b="1" dirty="0">
                          <a:effectLst/>
                          <a:latin typeface="inherit"/>
                        </a:rPr>
                        <a:t>Agg</a:t>
                      </a:r>
                      <a:r>
                        <a:rPr lang="en-US" sz="1400" dirty="0">
                          <a:effectLst/>
                          <a:latin typeface="inherit"/>
                        </a:rPr>
                        <a:t>regation) is the way decrease the variance of your prediction by generating additional data for training from your original dataset using </a:t>
                      </a:r>
                      <a:r>
                        <a:rPr lang="en-US" sz="1400" u="none" strike="noStrike" dirty="0">
                          <a:solidFill>
                            <a:srgbClr val="D4876C"/>
                          </a:solidFill>
                          <a:effectLst/>
                          <a:latin typeface="inherit"/>
                          <a:hlinkClick r:id="rId3"/>
                        </a:rPr>
                        <a:t>combinations with repetitions</a:t>
                      </a:r>
                      <a:r>
                        <a:rPr lang="en-US" sz="1400" dirty="0">
                          <a:effectLst/>
                          <a:latin typeface="inherit"/>
                        </a:rPr>
                        <a:t> to produce </a:t>
                      </a:r>
                      <a:r>
                        <a:rPr lang="en-US" sz="1400" u="none" strike="noStrike" dirty="0">
                          <a:solidFill>
                            <a:srgbClr val="D4876C"/>
                          </a:solidFill>
                          <a:effectLst/>
                          <a:latin typeface="inherit"/>
                          <a:hlinkClick r:id="rId4"/>
                        </a:rPr>
                        <a:t>multisets</a:t>
                      </a:r>
                      <a:r>
                        <a:rPr lang="en-US" sz="1400" dirty="0">
                          <a:effectLst/>
                          <a:latin typeface="inherit"/>
                        </a:rPr>
                        <a:t> of the same cardinality/size as your original data. </a:t>
                      </a:r>
                      <a:r>
                        <a:rPr lang="en-US" sz="1400" dirty="0">
                          <a:solidFill>
                            <a:srgbClr val="FF0000"/>
                          </a:solidFill>
                          <a:effectLst/>
                          <a:latin typeface="inherit"/>
                        </a:rPr>
                        <a:t>By increasing the size of your </a:t>
                      </a:r>
                      <a:r>
                        <a:rPr lang="en-US" sz="1400" dirty="0" smtClean="0">
                          <a:solidFill>
                            <a:srgbClr val="FF0000"/>
                          </a:solidFill>
                          <a:effectLst/>
                          <a:latin typeface="inherit"/>
                        </a:rPr>
                        <a:t>training </a:t>
                      </a:r>
                      <a:r>
                        <a:rPr lang="en-US" sz="1400" b="0" dirty="0" smtClean="0">
                          <a:solidFill>
                            <a:srgbClr val="FF0000"/>
                          </a:solidFill>
                          <a:effectLst/>
                          <a:latin typeface="inherit"/>
                        </a:rPr>
                        <a:t>set you can't improve the model predictive force, but just decrease the variance</a:t>
                      </a:r>
                      <a:r>
                        <a:rPr lang="en-US" sz="1400" b="0" dirty="0" smtClean="0">
                          <a:effectLst/>
                          <a:latin typeface="inherit"/>
                        </a:rPr>
                        <a:t>, narrowly tuning the prediction to expected outcome.</a:t>
                      </a:r>
                      <a:endParaRPr lang="en-US" sz="1400" b="0" dirty="0">
                        <a:effectLst/>
                        <a:latin typeface="inherit"/>
                      </a:endParaRPr>
                    </a:p>
                    <a:p>
                      <a:pPr fontAlgn="base">
                        <a:buFont typeface="+mj-lt"/>
                        <a:buAutoNum type="arabicPeriod"/>
                      </a:pPr>
                      <a:r>
                        <a:rPr lang="en-US" sz="1400" b="1" u="none" strike="noStrike" dirty="0">
                          <a:solidFill>
                            <a:srgbClr val="D4876C"/>
                          </a:solidFill>
                          <a:effectLst/>
                          <a:latin typeface="inherit"/>
                          <a:hlinkClick r:id="rId5"/>
                        </a:rPr>
                        <a:t>Boosting</a:t>
                      </a:r>
                      <a:r>
                        <a:rPr lang="en-US" sz="1400" dirty="0">
                          <a:effectLst/>
                          <a:latin typeface="inherit"/>
                        </a:rPr>
                        <a:t> is a two-step approach, where one first uses subsets of the original data to produce a series of averagely performing models and then "boosts" their performance by combining them together using a particular cost function (=majority vote). Unlike bagging, in the </a:t>
                      </a:r>
                      <a:r>
                        <a:rPr lang="en-US" sz="1400" u="none" strike="noStrike" dirty="0">
                          <a:solidFill>
                            <a:srgbClr val="D4876C"/>
                          </a:solidFill>
                          <a:effectLst/>
                          <a:latin typeface="inherit"/>
                          <a:hlinkClick r:id="rId6"/>
                        </a:rPr>
                        <a:t>classical boosting</a:t>
                      </a:r>
                      <a:r>
                        <a:rPr lang="en-US" sz="1400" dirty="0">
                          <a:effectLst/>
                          <a:latin typeface="inherit"/>
                        </a:rPr>
                        <a:t> </a:t>
                      </a:r>
                      <a:r>
                        <a:rPr lang="en-US" sz="1400" dirty="0">
                          <a:solidFill>
                            <a:srgbClr val="FF0000"/>
                          </a:solidFill>
                          <a:effectLst/>
                          <a:latin typeface="inherit"/>
                        </a:rPr>
                        <a:t>the subset creation is not random and depends upon the performance of the previous models</a:t>
                      </a:r>
                      <a:r>
                        <a:rPr lang="en-US" sz="1400" dirty="0">
                          <a:effectLst/>
                          <a:latin typeface="inherit"/>
                        </a:rPr>
                        <a:t>: every new subsets contains the elements that were (likely to be) misclassified by previous models.</a:t>
                      </a:r>
                    </a:p>
                    <a:p>
                      <a:pPr fontAlgn="base">
                        <a:buFont typeface="+mj-lt"/>
                        <a:buAutoNum type="arabicPeriod"/>
                      </a:pPr>
                      <a:r>
                        <a:rPr lang="en-US" sz="1400" b="1" u="none" strike="noStrike" dirty="0">
                          <a:solidFill>
                            <a:srgbClr val="D4876C"/>
                          </a:solidFill>
                          <a:effectLst/>
                          <a:latin typeface="inherit"/>
                          <a:hlinkClick r:id="rId7"/>
                        </a:rPr>
                        <a:t>Stacking</a:t>
                      </a:r>
                      <a:r>
                        <a:rPr lang="en-US" sz="1400" dirty="0">
                          <a:effectLst/>
                          <a:latin typeface="inherit"/>
                        </a:rPr>
                        <a:t> is a similar to boosting: you also apply several models to your original data. The difference here is, however, that you don't have just an empirical formula for your weight function, rather you introduce a meta-level and use another model/approach to estimate the input together with outputs of every model to estimate the weights or, in other words, to determine what models perform well and what badly given these input data.</a:t>
                      </a:r>
                    </a:p>
                    <a:p>
                      <a:pPr fontAlgn="base"/>
                      <a:endParaRPr lang="en-US" sz="1400" dirty="0" smtClean="0">
                        <a:effectLst/>
                        <a:latin typeface="inherit"/>
                      </a:endParaRPr>
                    </a:p>
                    <a:p>
                      <a:pPr fontAlgn="base"/>
                      <a:r>
                        <a:rPr lang="en-US" sz="1400" dirty="0" smtClean="0">
                          <a:effectLst/>
                          <a:latin typeface="inherit"/>
                        </a:rPr>
                        <a:t>Short </a:t>
                      </a:r>
                      <a:r>
                        <a:rPr lang="en-US" sz="1400" dirty="0">
                          <a:effectLst/>
                          <a:latin typeface="inherit"/>
                        </a:rPr>
                        <a:t>examples of each:</a:t>
                      </a:r>
                    </a:p>
                    <a:p>
                      <a:pPr fontAlgn="base">
                        <a:buFont typeface="+mj-lt"/>
                        <a:buAutoNum type="arabicPeriod"/>
                      </a:pPr>
                      <a:r>
                        <a:rPr lang="en-US" sz="1400" i="1" dirty="0">
                          <a:effectLst/>
                          <a:latin typeface="inherit"/>
                        </a:rPr>
                        <a:t>Bagging</a:t>
                      </a:r>
                      <a:r>
                        <a:rPr lang="en-US" sz="1400" dirty="0">
                          <a:effectLst/>
                          <a:latin typeface="inherit"/>
                        </a:rPr>
                        <a:t>: </a:t>
                      </a:r>
                      <a:r>
                        <a:rPr lang="en-US" sz="1400" u="none" strike="noStrike" dirty="0">
                          <a:solidFill>
                            <a:srgbClr val="D4876C"/>
                          </a:solidFill>
                          <a:effectLst/>
                          <a:latin typeface="inherit"/>
                          <a:hlinkClick r:id="rId2"/>
                        </a:rPr>
                        <a:t>Ozone data</a:t>
                      </a:r>
                      <a:r>
                        <a:rPr lang="en-US" sz="1400" dirty="0">
                          <a:effectLst/>
                          <a:latin typeface="inherit"/>
                        </a:rPr>
                        <a:t>.</a:t>
                      </a:r>
                    </a:p>
                    <a:p>
                      <a:pPr fontAlgn="base">
                        <a:buFont typeface="+mj-lt"/>
                        <a:buAutoNum type="arabicPeriod"/>
                      </a:pPr>
                      <a:r>
                        <a:rPr lang="en-US" sz="1400" i="1" dirty="0">
                          <a:effectLst/>
                          <a:latin typeface="inherit"/>
                        </a:rPr>
                        <a:t>Boosting</a:t>
                      </a:r>
                      <a:r>
                        <a:rPr lang="en-US" sz="1400" dirty="0">
                          <a:effectLst/>
                          <a:latin typeface="inherit"/>
                        </a:rPr>
                        <a:t>: is used to improve </a:t>
                      </a:r>
                      <a:r>
                        <a:rPr lang="en-US" sz="1400" u="none" strike="noStrike" dirty="0">
                          <a:solidFill>
                            <a:srgbClr val="D4876C"/>
                          </a:solidFill>
                          <a:effectLst/>
                          <a:latin typeface="inherit"/>
                          <a:hlinkClick r:id="rId8"/>
                        </a:rPr>
                        <a:t>optical character recognition</a:t>
                      </a:r>
                      <a:r>
                        <a:rPr lang="en-US" sz="1400" dirty="0">
                          <a:effectLst/>
                          <a:latin typeface="inherit"/>
                        </a:rPr>
                        <a:t> (OCR) accuracy.</a:t>
                      </a:r>
                    </a:p>
                    <a:p>
                      <a:pPr fontAlgn="base">
                        <a:buFont typeface="+mj-lt"/>
                        <a:buAutoNum type="arabicPeriod"/>
                      </a:pPr>
                      <a:r>
                        <a:rPr lang="en-US" sz="1400" i="1" dirty="0">
                          <a:effectLst/>
                          <a:latin typeface="inherit"/>
                        </a:rPr>
                        <a:t>Stacking</a:t>
                      </a:r>
                      <a:r>
                        <a:rPr lang="en-US" sz="1400" dirty="0">
                          <a:effectLst/>
                          <a:latin typeface="inherit"/>
                        </a:rPr>
                        <a:t>: is used in </a:t>
                      </a:r>
                      <a:r>
                        <a:rPr lang="en-US" sz="1400" u="none" strike="noStrike" dirty="0">
                          <a:solidFill>
                            <a:srgbClr val="D4876C"/>
                          </a:solidFill>
                          <a:effectLst/>
                          <a:latin typeface="inherit"/>
                          <a:hlinkClick r:id="rId9"/>
                        </a:rPr>
                        <a:t>classification of cancer microarrays</a:t>
                      </a:r>
                      <a:r>
                        <a:rPr lang="en-US" sz="1400" dirty="0">
                          <a:effectLst/>
                          <a:latin typeface="inherit"/>
                        </a:rPr>
                        <a:t> in medicine.</a:t>
                      </a:r>
                    </a:p>
                  </a:txBody>
                  <a:tcPr marL="44859" marR="44859" marT="22430" marB="22430">
                    <a:lnL>
                      <a:noFill/>
                    </a:lnL>
                    <a:lnR>
                      <a:noFill/>
                    </a:lnR>
                    <a:lnT>
                      <a:noFill/>
                    </a:lnT>
                    <a:lnB>
                      <a:noFill/>
                    </a:lnB>
                  </a:tcPr>
                </a:tc>
              </a:tr>
            </a:tbl>
          </a:graphicData>
        </a:graphic>
      </p:graphicFrame>
      <p:pic>
        <p:nvPicPr>
          <p:cNvPr id="1026" name="Picture 2" descr="Comparative tab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3587" y="6858000"/>
            <a:ext cx="8124825" cy="236220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062412" y="238914"/>
            <a:ext cx="7567434" cy="646331"/>
          </a:xfrm>
          <a:prstGeom prst="rect">
            <a:avLst/>
          </a:prstGeom>
        </p:spPr>
        <p:txBody>
          <a:bodyPr wrap="square">
            <a:spAutoFit/>
          </a:bodyPr>
          <a:lstStyle/>
          <a:p>
            <a:r>
              <a:rPr lang="en-US" dirty="0"/>
              <a:t>https://stats.stackexchange.com/questions/18891/bagging-boosting-and-stacking-in-machine-learning</a:t>
            </a:r>
          </a:p>
        </p:txBody>
      </p:sp>
    </p:spTree>
    <p:extLst>
      <p:ext uri="{BB962C8B-B14F-4D97-AF65-F5344CB8AC3E}">
        <p14:creationId xmlns:p14="http://schemas.microsoft.com/office/powerpoint/2010/main" val="12345395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a:t>
            </a:r>
            <a:endParaRPr lang="en-US" dirty="0"/>
          </a:p>
        </p:txBody>
      </p:sp>
      <p:sp>
        <p:nvSpPr>
          <p:cNvPr id="3" name="Content Placeholder 2"/>
          <p:cNvSpPr>
            <a:spLocks noGrp="1"/>
          </p:cNvSpPr>
          <p:nvPr>
            <p:ph idx="1"/>
          </p:nvPr>
        </p:nvSpPr>
        <p:spPr>
          <a:xfrm>
            <a:off x="838200" y="1825625"/>
            <a:ext cx="5591629" cy="4351338"/>
          </a:xfrm>
        </p:spPr>
        <p:txBody>
          <a:bodyPr>
            <a:normAutofit fontScale="62500" lnSpcReduction="20000"/>
          </a:bodyPr>
          <a:lstStyle/>
          <a:p>
            <a:pPr marL="0" indent="0">
              <a:buNone/>
            </a:pPr>
            <a:r>
              <a:rPr lang="en-US" b="1" dirty="0" smtClean="0"/>
              <a:t>Stacking </a:t>
            </a:r>
            <a:r>
              <a:rPr lang="en-US" b="1" dirty="0"/>
              <a:t>is a way of combining multiple models</a:t>
            </a:r>
            <a:r>
              <a:rPr lang="en-US" dirty="0"/>
              <a:t>, that introduces the concept of a </a:t>
            </a:r>
            <a:r>
              <a:rPr lang="en-US" b="1" dirty="0"/>
              <a:t>meta </a:t>
            </a:r>
            <a:r>
              <a:rPr lang="en-US" b="1" dirty="0" smtClean="0"/>
              <a:t>learner</a:t>
            </a:r>
            <a:r>
              <a:rPr lang="en-US" dirty="0"/>
              <a:t>. It is less widely used than bagging and boosting. Unlike bagging and boosting, stacking may be (and normally is) used to </a:t>
            </a:r>
            <a:r>
              <a:rPr lang="en-US" b="1" dirty="0"/>
              <a:t>combine models of different types</a:t>
            </a:r>
            <a:r>
              <a:rPr lang="en-US" dirty="0"/>
              <a:t>. </a:t>
            </a:r>
            <a:endParaRPr lang="en-US" dirty="0" smtClean="0"/>
          </a:p>
          <a:p>
            <a:pPr marL="0" indent="0">
              <a:buNone/>
            </a:pPr>
            <a:r>
              <a:rPr lang="en-US" b="1" dirty="0" smtClean="0"/>
              <a:t>The </a:t>
            </a:r>
            <a:r>
              <a:rPr lang="en-US" b="1" dirty="0"/>
              <a:t>procedure is as follows</a:t>
            </a:r>
            <a:r>
              <a:rPr lang="en-US" b="1" dirty="0" smtClean="0"/>
              <a:t>:</a:t>
            </a:r>
            <a:endParaRPr lang="en-US" b="1" dirty="0"/>
          </a:p>
          <a:p>
            <a:r>
              <a:rPr lang="en-US" dirty="0"/>
              <a:t>Split the training set into two disjoint sets.</a:t>
            </a:r>
          </a:p>
          <a:p>
            <a:r>
              <a:rPr lang="en-US" dirty="0"/>
              <a:t>Train several base learners on the first part.</a:t>
            </a:r>
          </a:p>
          <a:p>
            <a:r>
              <a:rPr lang="en-US" dirty="0"/>
              <a:t>Test the base learners on the second part.</a:t>
            </a:r>
          </a:p>
          <a:p>
            <a:r>
              <a:rPr lang="en-US" dirty="0"/>
              <a:t>Using the predictions from 3) as the inputs, and the correct responses as the outputs, train a higher level learner.</a:t>
            </a:r>
          </a:p>
          <a:p>
            <a:pPr marL="0" indent="0">
              <a:buNone/>
            </a:pPr>
            <a:r>
              <a:rPr lang="en-US" b="1" dirty="0"/>
              <a:t>T</a:t>
            </a:r>
            <a:r>
              <a:rPr lang="en-US" b="1" dirty="0" smtClean="0"/>
              <a:t>he </a:t>
            </a:r>
            <a:r>
              <a:rPr lang="en-US" b="1" dirty="0"/>
              <a:t>combining mechanism</a:t>
            </a:r>
            <a:r>
              <a:rPr lang="en-US" dirty="0"/>
              <a:t> is that the output of the classifiers (Level 0 classifiers) will be used as training data for another classifier (Level 1 classifier) to approximate the same target function. </a:t>
            </a:r>
            <a:r>
              <a:rPr lang="en-US" b="1" dirty="0"/>
              <a:t>Basically, you let the Level 1 classifier to figure out the combining mechanism.</a:t>
            </a:r>
          </a:p>
        </p:txBody>
      </p:sp>
      <p:pic>
        <p:nvPicPr>
          <p:cNvPr id="4" name="Picture 8" descr="https://assets.ec.quoracdn.net/main-qimg-78d21d4cfcbac3dc8a687f3f6dbab15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829" y="1690688"/>
            <a:ext cx="5413828" cy="289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3997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99031"/>
            <a:ext cx="10515600" cy="1325563"/>
          </a:xfrm>
        </p:spPr>
        <p:txBody>
          <a:bodyPr/>
          <a:lstStyle/>
          <a:p>
            <a:r>
              <a:rPr lang="en-US" dirty="0" smtClean="0"/>
              <a:t>K-nearest neighbors</a:t>
            </a:r>
            <a:endParaRPr lang="en-US" dirty="0"/>
          </a:p>
        </p:txBody>
      </p:sp>
      <p:sp>
        <p:nvSpPr>
          <p:cNvPr id="3" name="コンテンツ プレースホルダー 2"/>
          <p:cNvSpPr>
            <a:spLocks noGrp="1"/>
          </p:cNvSpPr>
          <p:nvPr>
            <p:ph idx="1"/>
          </p:nvPr>
        </p:nvSpPr>
        <p:spPr>
          <a:xfrm>
            <a:off x="838200" y="723181"/>
            <a:ext cx="10515600" cy="4351338"/>
          </a:xfrm>
        </p:spPr>
        <p:txBody>
          <a:bodyPr>
            <a:noAutofit/>
          </a:bodyPr>
          <a:lstStyle/>
          <a:p>
            <a:pPr marL="0" indent="0">
              <a:buNone/>
            </a:pPr>
            <a:r>
              <a:rPr lang="en-US" sz="1800" b="1" dirty="0" smtClean="0"/>
              <a:t>Use case:</a:t>
            </a:r>
            <a:r>
              <a:rPr lang="en-US" sz="1800" dirty="0" smtClean="0"/>
              <a:t> Computer vision, recommender systems</a:t>
            </a:r>
          </a:p>
          <a:p>
            <a:pPr marL="0" indent="0">
              <a:buNone/>
            </a:pPr>
            <a:r>
              <a:rPr lang="en-US" sz="1800" b="1" dirty="0" smtClean="0"/>
              <a:t>Assumptions:</a:t>
            </a:r>
            <a:r>
              <a:rPr lang="en-US" sz="1800" dirty="0" smtClean="0"/>
              <a:t> Feature requires scaling as this is </a:t>
            </a:r>
            <a:r>
              <a:rPr lang="en-US" sz="1800" b="1" dirty="0" smtClean="0"/>
              <a:t>distance-based </a:t>
            </a:r>
            <a:r>
              <a:rPr lang="en-US" sz="1800" dirty="0" smtClean="0"/>
              <a:t>algorithm</a:t>
            </a:r>
          </a:p>
          <a:p>
            <a:pPr marL="0" indent="0">
              <a:buNone/>
            </a:pPr>
            <a:r>
              <a:rPr lang="en-US" sz="1800" b="1" dirty="0" smtClean="0"/>
              <a:t>Learning: </a:t>
            </a:r>
            <a:r>
              <a:rPr lang="en-US" sz="1800" dirty="0" smtClean="0"/>
              <a:t>The </a:t>
            </a:r>
            <a:r>
              <a:rPr lang="en-US" sz="1800" dirty="0" err="1" smtClean="0"/>
              <a:t>algo</a:t>
            </a:r>
            <a:r>
              <a:rPr lang="en-US" sz="1800" dirty="0" smtClean="0"/>
              <a:t> doesn’t explicitly learn a model. Instead, it memorize the training instances which are subsequently used as knowledge for the prediction phase (</a:t>
            </a:r>
            <a:r>
              <a:rPr lang="en-US" sz="1800" b="1" dirty="0" smtClean="0"/>
              <a:t>lazy learner</a:t>
            </a:r>
            <a:r>
              <a:rPr lang="en-US" sz="1800" dirty="0" smtClean="0"/>
              <a:t>). </a:t>
            </a:r>
          </a:p>
          <a:p>
            <a:pPr marL="0" indent="0">
              <a:buNone/>
            </a:pPr>
            <a:r>
              <a:rPr lang="en-US" sz="1800" b="1" dirty="0" smtClean="0"/>
              <a:t>Prediction:</a:t>
            </a:r>
          </a:p>
          <a:p>
            <a:pPr marL="0" indent="0">
              <a:buNone/>
            </a:pPr>
            <a:endParaRPr lang="en-US" sz="1800" b="1" dirty="0" smtClean="0"/>
          </a:p>
          <a:p>
            <a:pPr marL="0" indent="0">
              <a:buNone/>
            </a:pPr>
            <a:endParaRPr lang="en-US" sz="1800" b="1" dirty="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r>
              <a:rPr lang="en-US" sz="1800" dirty="0"/>
              <a:t>Similarity is defined according to a distance metric between two data points. A popular choice is the </a:t>
            </a:r>
            <a:r>
              <a:rPr lang="en-US" sz="1800" b="1" dirty="0"/>
              <a:t>Euclidean distance</a:t>
            </a:r>
            <a:r>
              <a:rPr lang="en-US" sz="1800" dirty="0"/>
              <a:t>:</a:t>
            </a:r>
            <a:endParaRPr lang="en-US" sz="1800" dirty="0" smtClean="0"/>
          </a:p>
          <a:p>
            <a:pPr marL="0" indent="0">
              <a:buNone/>
            </a:pPr>
            <a:r>
              <a:rPr lang="en-US" sz="1800" dirty="0" smtClean="0"/>
              <a:t>The </a:t>
            </a:r>
            <a:r>
              <a:rPr lang="en-US" sz="1800" dirty="0"/>
              <a:t>KNN classifier is also a </a:t>
            </a:r>
            <a:r>
              <a:rPr lang="en-US" sz="1800" b="1" dirty="0"/>
              <a:t>non parametric </a:t>
            </a:r>
            <a:r>
              <a:rPr lang="en-US" sz="1800" dirty="0"/>
              <a:t>and </a:t>
            </a:r>
            <a:r>
              <a:rPr lang="en-US" sz="1800" b="1" dirty="0"/>
              <a:t>instance-based </a:t>
            </a:r>
            <a:r>
              <a:rPr lang="en-US" sz="1800" dirty="0"/>
              <a:t>learning algorithm</a:t>
            </a:r>
            <a:r>
              <a:rPr lang="en-US" sz="1800" dirty="0" smtClean="0"/>
              <a:t>.</a:t>
            </a:r>
          </a:p>
          <a:p>
            <a:pPr marL="0" indent="0">
              <a:buNone/>
            </a:pPr>
            <a:r>
              <a:rPr lang="en-US" sz="1800" b="1" dirty="0" smtClean="0"/>
              <a:t>Pros: </a:t>
            </a:r>
            <a:r>
              <a:rPr lang="en-US" sz="1800" dirty="0" smtClean="0"/>
              <a:t>Easy to interpret output, calculation time, predictive power, can handle extreme multi class problems</a:t>
            </a:r>
          </a:p>
          <a:p>
            <a:pPr marL="0" indent="0">
              <a:buNone/>
            </a:pPr>
            <a:r>
              <a:rPr lang="en-US" sz="1800" b="1" dirty="0" smtClean="0"/>
              <a:t>Cons:</a:t>
            </a:r>
            <a:r>
              <a:rPr lang="en-US" sz="1800" dirty="0" smtClean="0"/>
              <a:t> Expensive and slow to predict new instances. Requires dimension reduction (more than 10)</a:t>
            </a:r>
            <a:endParaRPr lang="en-US" sz="1800" dirty="0"/>
          </a:p>
          <a:p>
            <a:pPr marL="0" indent="0">
              <a:buNone/>
            </a:pPr>
            <a:r>
              <a:rPr lang="en-US" sz="1800" b="1" dirty="0"/>
              <a:t>Parameters to </a:t>
            </a:r>
            <a:r>
              <a:rPr lang="en-US" sz="1800" b="1" dirty="0" smtClean="0"/>
              <a:t>tune: </a:t>
            </a:r>
            <a:r>
              <a:rPr lang="en-US" sz="1800" dirty="0" smtClean="0"/>
              <a:t>K smaller =&gt; overfitting, larger =&gt; high bias</a:t>
            </a:r>
          </a:p>
        </p:txBody>
      </p:sp>
      <p:sp>
        <p:nvSpPr>
          <p:cNvPr id="5" name="正方形/長方形 4"/>
          <p:cNvSpPr/>
          <p:nvPr/>
        </p:nvSpPr>
        <p:spPr>
          <a:xfrm>
            <a:off x="838200" y="-618734"/>
            <a:ext cx="5987152" cy="923330"/>
          </a:xfrm>
          <a:prstGeom prst="rect">
            <a:avLst/>
          </a:prstGeom>
        </p:spPr>
        <p:txBody>
          <a:bodyPr wrap="none">
            <a:spAutoFit/>
          </a:bodyPr>
          <a:lstStyle/>
          <a:p>
            <a:r>
              <a:rPr lang="en-US" dirty="0">
                <a:hlinkClick r:id="rId2"/>
              </a:rPr>
              <a:t>https://kevinzakka.github.io/2016/07/13/k-nearest-neighbor</a:t>
            </a:r>
            <a:r>
              <a:rPr lang="en-US" dirty="0" smtClean="0">
                <a:hlinkClick r:id="rId2"/>
              </a:rPr>
              <a:t>/</a:t>
            </a:r>
            <a:endParaRPr lang="en-US" dirty="0" smtClean="0"/>
          </a:p>
          <a:p>
            <a:r>
              <a:rPr lang="en-US" dirty="0">
                <a:hlinkClick r:id="rId3"/>
              </a:rPr>
              <a:t>https://brilliant.org/wiki/k-nearest-neighbors</a:t>
            </a:r>
            <a:r>
              <a:rPr lang="en-US" dirty="0" smtClean="0">
                <a:hlinkClick r:id="rId3"/>
              </a:rPr>
              <a:t>/</a:t>
            </a:r>
            <a:r>
              <a:rPr lang="en-US" dirty="0" smtClean="0"/>
              <a:t> for </a:t>
            </a:r>
            <a:r>
              <a:rPr lang="en-US" dirty="0" err="1" smtClean="0"/>
              <a:t>pos</a:t>
            </a:r>
            <a:r>
              <a:rPr lang="en-US" dirty="0" smtClean="0"/>
              <a:t>/cons</a:t>
            </a:r>
          </a:p>
          <a:p>
            <a:endParaRPr lang="en-US" dirty="0"/>
          </a:p>
        </p:txBody>
      </p:sp>
      <p:pic>
        <p:nvPicPr>
          <p:cNvPr id="6" name="図 5"/>
          <p:cNvPicPr>
            <a:picLocks noChangeAspect="1"/>
          </p:cNvPicPr>
          <p:nvPr/>
        </p:nvPicPr>
        <p:blipFill>
          <a:blip r:embed="rId4"/>
          <a:stretch>
            <a:fillRect/>
          </a:stretch>
        </p:blipFill>
        <p:spPr>
          <a:xfrm>
            <a:off x="4613944" y="5019439"/>
            <a:ext cx="2957093" cy="378233"/>
          </a:xfrm>
          <a:prstGeom prst="rect">
            <a:avLst/>
          </a:prstGeom>
        </p:spPr>
      </p:pic>
      <p:pic>
        <p:nvPicPr>
          <p:cNvPr id="8" name="図 7"/>
          <p:cNvPicPr>
            <a:picLocks noChangeAspect="1"/>
          </p:cNvPicPr>
          <p:nvPr/>
        </p:nvPicPr>
        <p:blipFill>
          <a:blip r:embed="rId5"/>
          <a:stretch>
            <a:fillRect/>
          </a:stretch>
        </p:blipFill>
        <p:spPr>
          <a:xfrm>
            <a:off x="2957009" y="2108891"/>
            <a:ext cx="6245714" cy="2523901"/>
          </a:xfrm>
          <a:prstGeom prst="rect">
            <a:avLst/>
          </a:prstGeom>
        </p:spPr>
      </p:pic>
    </p:spTree>
    <p:extLst>
      <p:ext uri="{BB962C8B-B14F-4D97-AF65-F5344CB8AC3E}">
        <p14:creationId xmlns:p14="http://schemas.microsoft.com/office/powerpoint/2010/main" val="3768145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Parametric vs. Non Parametric Model</a:t>
            </a:r>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00009516"/>
              </p:ext>
            </p:extLst>
          </p:nvPr>
        </p:nvGraphicFramePr>
        <p:xfrm>
          <a:off x="2233624" y="6054408"/>
          <a:ext cx="8127999" cy="2377440"/>
        </p:xfrm>
        <a:graphic>
          <a:graphicData uri="http://schemas.openxmlformats.org/drawingml/2006/table">
            <a:tbl>
              <a:tblPr firstRow="1" bandRow="1">
                <a:tableStyleId>{5C22544A-7EE6-4342-B048-85BDC9FD1C3A}</a:tableStyleId>
              </a:tblPr>
              <a:tblGrid>
                <a:gridCol w="2709333"/>
                <a:gridCol w="2709333"/>
                <a:gridCol w="2709333"/>
              </a:tblGrid>
              <a:tr h="724081">
                <a:tc>
                  <a:txBody>
                    <a:bodyPr/>
                    <a:lstStyle/>
                    <a:p>
                      <a:endParaRPr lang="en-US" dirty="0"/>
                    </a:p>
                  </a:txBody>
                  <a:tcPr/>
                </a:tc>
                <a:tc>
                  <a:txBody>
                    <a:bodyPr/>
                    <a:lstStyle/>
                    <a:p>
                      <a:r>
                        <a:rPr lang="en-US" dirty="0" smtClean="0"/>
                        <a:t>Parametric</a:t>
                      </a:r>
                      <a:endParaRPr lang="en-US" dirty="0"/>
                    </a:p>
                  </a:txBody>
                  <a:tcPr/>
                </a:tc>
                <a:tc>
                  <a:txBody>
                    <a:bodyPr/>
                    <a:lstStyle/>
                    <a:p>
                      <a:r>
                        <a:rPr lang="en-US" dirty="0" smtClean="0"/>
                        <a:t>Non-parametric</a:t>
                      </a:r>
                    </a:p>
                    <a:p>
                      <a:endParaRPr lang="en-US" dirty="0" smtClean="0"/>
                    </a:p>
                    <a:p>
                      <a:endParaRPr lang="en-US" dirty="0"/>
                    </a:p>
                  </a:txBody>
                  <a:tcPr/>
                </a:tc>
              </a:tr>
              <a:tr h="293655">
                <a:tc>
                  <a:txBody>
                    <a:bodyPr/>
                    <a:lstStyle/>
                    <a:p>
                      <a:r>
                        <a:rPr lang="en-US" dirty="0" smtClean="0"/>
                        <a:t>Training</a:t>
                      </a:r>
                      <a:endParaRPr lang="en-US" dirty="0"/>
                    </a:p>
                  </a:txBody>
                  <a:tcPr/>
                </a:tc>
                <a:tc>
                  <a:txBody>
                    <a:bodyPr/>
                    <a:lstStyle/>
                    <a:p>
                      <a:r>
                        <a:rPr lang="en-US" dirty="0" smtClean="0"/>
                        <a:t>Slow</a:t>
                      </a:r>
                      <a:endParaRPr lang="en-US" dirty="0"/>
                    </a:p>
                  </a:txBody>
                  <a:tcPr/>
                </a:tc>
                <a:tc>
                  <a:txBody>
                    <a:bodyPr/>
                    <a:lstStyle/>
                    <a:p>
                      <a:r>
                        <a:rPr lang="en-US" dirty="0" smtClean="0"/>
                        <a:t>No</a:t>
                      </a:r>
                      <a:endParaRPr lang="en-US" dirty="0"/>
                    </a:p>
                  </a:txBody>
                  <a:tcPr/>
                </a:tc>
              </a:tr>
              <a:tr h="293655">
                <a:tc>
                  <a:txBody>
                    <a:bodyPr/>
                    <a:lstStyle/>
                    <a:p>
                      <a:r>
                        <a:rPr lang="en-US" dirty="0" smtClean="0"/>
                        <a:t>Prediction</a:t>
                      </a:r>
                      <a:endParaRPr lang="en-US" dirty="0"/>
                    </a:p>
                  </a:txBody>
                  <a:tcPr/>
                </a:tc>
                <a:tc>
                  <a:txBody>
                    <a:bodyPr/>
                    <a:lstStyle/>
                    <a:p>
                      <a:r>
                        <a:rPr lang="en-US" dirty="0" smtClean="0"/>
                        <a:t>Fast</a:t>
                      </a:r>
                      <a:endParaRPr lang="en-US" dirty="0"/>
                    </a:p>
                  </a:txBody>
                  <a:tcPr/>
                </a:tc>
                <a:tc>
                  <a:txBody>
                    <a:bodyPr/>
                    <a:lstStyle/>
                    <a:p>
                      <a:r>
                        <a:rPr lang="en-US" dirty="0" smtClean="0"/>
                        <a:t>Slow</a:t>
                      </a:r>
                      <a:endParaRPr lang="en-US" dirty="0"/>
                    </a:p>
                  </a:txBody>
                  <a:tcPr/>
                </a:tc>
              </a:tr>
              <a:tr h="293655">
                <a:tc>
                  <a:txBody>
                    <a:bodyPr/>
                    <a:lstStyle/>
                    <a:p>
                      <a:r>
                        <a:rPr lang="en-US" dirty="0" smtClean="0"/>
                        <a:t>Memory</a:t>
                      </a:r>
                      <a:endParaRPr lang="en-US" dirty="0"/>
                    </a:p>
                  </a:txBody>
                  <a:tcPr/>
                </a:tc>
                <a:tc>
                  <a:txBody>
                    <a:bodyPr/>
                    <a:lstStyle/>
                    <a:p>
                      <a:r>
                        <a:rPr lang="en-US" dirty="0" smtClean="0"/>
                        <a:t>Only parameters</a:t>
                      </a:r>
                      <a:endParaRPr lang="en-US" dirty="0"/>
                    </a:p>
                  </a:txBody>
                  <a:tcPr/>
                </a:tc>
                <a:tc>
                  <a:txBody>
                    <a:bodyPr/>
                    <a:lstStyle/>
                    <a:p>
                      <a:r>
                        <a:rPr lang="en-US" dirty="0" smtClean="0"/>
                        <a:t>Whole dataset</a:t>
                      </a:r>
                      <a:endParaRPr lang="en-US" dirty="0"/>
                    </a:p>
                  </a:txBody>
                  <a:tcPr/>
                </a:tc>
              </a:tr>
              <a:tr h="293655">
                <a:tc>
                  <a:txBody>
                    <a:bodyPr/>
                    <a:lstStyle/>
                    <a:p>
                      <a:r>
                        <a:rPr lang="en-US" dirty="0" smtClean="0"/>
                        <a:t>Online</a:t>
                      </a:r>
                      <a:r>
                        <a:rPr lang="en-US" baseline="0" dirty="0" smtClean="0"/>
                        <a:t> learning</a:t>
                      </a:r>
                      <a:endParaRPr lang="en-US" dirty="0"/>
                    </a:p>
                  </a:txBody>
                  <a:tcPr/>
                </a:tc>
                <a:tc>
                  <a:txBody>
                    <a:bodyPr/>
                    <a:lstStyle/>
                    <a:p>
                      <a:r>
                        <a:rPr lang="en-US" dirty="0" smtClean="0"/>
                        <a:t>Need to retrain</a:t>
                      </a:r>
                      <a:endParaRPr lang="en-US" dirty="0"/>
                    </a:p>
                  </a:txBody>
                  <a:tcPr/>
                </a:tc>
                <a:tc>
                  <a:txBody>
                    <a:bodyPr/>
                    <a:lstStyle/>
                    <a:p>
                      <a:r>
                        <a:rPr lang="en-US" dirty="0" smtClean="0"/>
                        <a:t>Add new data to </a:t>
                      </a:r>
                      <a:r>
                        <a:rPr lang="en-US" dirty="0" err="1" smtClean="0"/>
                        <a:t>memroy</a:t>
                      </a:r>
                      <a:endParaRPr lang="en-US" dirty="0"/>
                    </a:p>
                  </a:txBody>
                  <a:tcPr/>
                </a:tc>
              </a:tr>
            </a:tbl>
          </a:graphicData>
        </a:graphic>
      </p:graphicFrame>
      <p:pic>
        <p:nvPicPr>
          <p:cNvPr id="3" name="図 2"/>
          <p:cNvPicPr>
            <a:picLocks noChangeAspect="1"/>
          </p:cNvPicPr>
          <p:nvPr/>
        </p:nvPicPr>
        <p:blipFill rotWithShape="1">
          <a:blip r:embed="rId2"/>
          <a:srcRect t="11973"/>
          <a:stretch/>
        </p:blipFill>
        <p:spPr>
          <a:xfrm>
            <a:off x="2850867" y="1034716"/>
            <a:ext cx="7510756" cy="4913857"/>
          </a:xfrm>
          <a:prstGeom prst="rect">
            <a:avLst/>
          </a:prstGeom>
        </p:spPr>
      </p:pic>
    </p:spTree>
    <p:extLst>
      <p:ext uri="{BB962C8B-B14F-4D97-AF65-F5344CB8AC3E}">
        <p14:creationId xmlns:p14="http://schemas.microsoft.com/office/powerpoint/2010/main" val="1348950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2800" dirty="0" smtClean="0"/>
              <a:t>K-Nearest </a:t>
            </a:r>
            <a:r>
              <a:rPr lang="en-US" altLang="ja-JP" sz="2800" dirty="0" smtClean="0"/>
              <a:t>Neighbor</a:t>
            </a:r>
            <a:endParaRPr lang="en-US" sz="2800" dirty="0"/>
          </a:p>
        </p:txBody>
      </p:sp>
      <p:sp>
        <p:nvSpPr>
          <p:cNvPr id="3" name="正方形/長方形 2"/>
          <p:cNvSpPr/>
          <p:nvPr/>
        </p:nvSpPr>
        <p:spPr>
          <a:xfrm>
            <a:off x="838200" y="774136"/>
            <a:ext cx="10936705" cy="4278094"/>
          </a:xfrm>
          <a:prstGeom prst="rect">
            <a:avLst/>
          </a:prstGeom>
        </p:spPr>
        <p:txBody>
          <a:bodyPr wrap="square">
            <a:spAutoFit/>
          </a:bodyPr>
          <a:lstStyle/>
          <a:p>
            <a:r>
              <a:rPr lang="en-US" sz="1600" b="1" dirty="0"/>
              <a:t>Type:</a:t>
            </a:r>
            <a:r>
              <a:rPr lang="en-US" sz="1600" dirty="0"/>
              <a:t> Distance-based algorithm, lazy learner, instance-based learning algorithm</a:t>
            </a:r>
          </a:p>
          <a:p>
            <a:r>
              <a:rPr lang="en-US" sz="1600" b="1" dirty="0"/>
              <a:t>Representation: NA</a:t>
            </a:r>
          </a:p>
          <a:p>
            <a:r>
              <a:rPr lang="en-US" sz="1600" b="1" dirty="0"/>
              <a:t>Learning: </a:t>
            </a:r>
            <a:r>
              <a:rPr lang="en-US" sz="1600" dirty="0"/>
              <a:t>The model doesn’t explicitly learn the data. Instead, it memorizes the training instances which are subsequently used as knowledge for prediction phase.</a:t>
            </a:r>
          </a:p>
          <a:p>
            <a:r>
              <a:rPr lang="en-US" sz="1600" b="1" dirty="0"/>
              <a:t>Predictions:</a:t>
            </a:r>
          </a:p>
          <a:p>
            <a:pPr marL="285750" indent="-285750">
              <a:buFont typeface="Arial" panose="020B0604020202020204" pitchFamily="34" charset="0"/>
              <a:buChar char="•"/>
            </a:pPr>
            <a:r>
              <a:rPr lang="en-US" sz="1600" dirty="0"/>
              <a:t>Compute distance between new data-set x and training observations. We call the k points in the training data that are closest to x the set A. (Note that K is usually odd to prevent situations)</a:t>
            </a:r>
          </a:p>
          <a:p>
            <a:pPr marL="285750" indent="-285750">
              <a:buFont typeface="Arial" panose="020B0604020202020204" pitchFamily="34" charset="0"/>
              <a:buChar char="•"/>
            </a:pPr>
            <a:r>
              <a:rPr lang="en-US" sz="1600" dirty="0"/>
              <a:t>Input x gets assigned to the class with the largest number of votes.</a:t>
            </a:r>
          </a:p>
          <a:p>
            <a:r>
              <a:rPr lang="en-US" sz="1600" b="1" dirty="0"/>
              <a:t>Model assumption/preparation:</a:t>
            </a:r>
            <a:r>
              <a:rPr lang="en-US" sz="1600" dirty="0"/>
              <a:t> Feature scaling. </a:t>
            </a:r>
          </a:p>
          <a:p>
            <a:r>
              <a:rPr lang="en-US" sz="1600" b="1" dirty="0"/>
              <a:t>Problem to solve:</a:t>
            </a:r>
            <a:r>
              <a:rPr lang="en-US" sz="1600" dirty="0"/>
              <a:t> Computer vision, recommender systems</a:t>
            </a:r>
          </a:p>
          <a:p>
            <a:r>
              <a:rPr lang="en-US" sz="1600" b="1" dirty="0" smtClean="0"/>
              <a:t>Advantages:</a:t>
            </a:r>
            <a:r>
              <a:rPr lang="en-US" sz="1600" dirty="0" smtClean="0"/>
              <a:t> </a:t>
            </a:r>
            <a:r>
              <a:rPr lang="en-US" sz="1600" dirty="0"/>
              <a:t>Easy to interpret, predictive power, can handle extreme multi-class problems</a:t>
            </a:r>
          </a:p>
          <a:p>
            <a:r>
              <a:rPr lang="en-US" sz="1600" b="1" dirty="0" smtClean="0"/>
              <a:t>Disadvantages:</a:t>
            </a:r>
            <a:r>
              <a:rPr lang="en-US" sz="1600" dirty="0" smtClean="0"/>
              <a:t> </a:t>
            </a:r>
            <a:r>
              <a:rPr lang="en-US" sz="1600" dirty="0"/>
              <a:t>Expensive and slow to predict new instances. Requires dimension reduction.  Sensitive to outlier. Doesn’t handle categorical data well.</a:t>
            </a:r>
          </a:p>
          <a:p>
            <a:r>
              <a:rPr lang="en-US" sz="1600" b="1" dirty="0"/>
              <a:t>Hyperparameters to tune: </a:t>
            </a:r>
          </a:p>
          <a:p>
            <a:pPr marL="285750" indent="-285750">
              <a:buFont typeface="Arial" panose="020B0604020202020204" pitchFamily="34" charset="0"/>
              <a:buChar char="•"/>
            </a:pPr>
            <a:r>
              <a:rPr lang="en-US" sz="1600" dirty="0"/>
              <a:t>K: number of neighbors. Smaller k leads to overfitting(variance) while larger k leads to high bias. </a:t>
            </a:r>
          </a:p>
          <a:p>
            <a:pPr marL="285750" indent="-285750">
              <a:buFont typeface="Arial" panose="020B0604020202020204" pitchFamily="34" charset="0"/>
              <a:buChar char="•"/>
            </a:pPr>
            <a:r>
              <a:rPr lang="en-US" sz="1600" dirty="0"/>
              <a:t>Distance function:</a:t>
            </a:r>
          </a:p>
          <a:p>
            <a:r>
              <a:rPr lang="en-US" sz="1600" b="1" dirty="0"/>
              <a:t>Key words:</a:t>
            </a:r>
          </a:p>
        </p:txBody>
      </p:sp>
    </p:spTree>
    <p:extLst>
      <p:ext uri="{BB962C8B-B14F-4D97-AF65-F5344CB8AC3E}">
        <p14:creationId xmlns:p14="http://schemas.microsoft.com/office/powerpoint/2010/main" val="38241488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814387" y="219075"/>
            <a:ext cx="10563225" cy="6419850"/>
          </a:xfrm>
          <a:prstGeom prst="rect">
            <a:avLst/>
          </a:prstGeom>
        </p:spPr>
      </p:pic>
    </p:spTree>
    <p:extLst>
      <p:ext uri="{BB962C8B-B14F-4D97-AF65-F5344CB8AC3E}">
        <p14:creationId xmlns:p14="http://schemas.microsoft.com/office/powerpoint/2010/main" val="23855279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Distance Metrics</a:t>
            </a:r>
            <a:endParaRPr lang="en-US" dirty="0"/>
          </a:p>
        </p:txBody>
      </p:sp>
      <p:sp>
        <p:nvSpPr>
          <p:cNvPr id="3" name="コンテンツ プレースホルダー 2"/>
          <p:cNvSpPr>
            <a:spLocks noGrp="1"/>
          </p:cNvSpPr>
          <p:nvPr>
            <p:ph idx="1"/>
          </p:nvPr>
        </p:nvSpPr>
        <p:spPr/>
        <p:txBody>
          <a:bodyPr/>
          <a:lstStyle/>
          <a:p>
            <a:r>
              <a:rPr lang="en-US" dirty="0" smtClean="0"/>
              <a:t>Distance “Measure” can be anything</a:t>
            </a:r>
          </a:p>
          <a:p>
            <a:r>
              <a:rPr lang="en-US" dirty="0" smtClean="0"/>
              <a:t>Distance metric is specific</a:t>
            </a:r>
            <a:endParaRPr lang="en-US" dirty="0"/>
          </a:p>
        </p:txBody>
      </p:sp>
      <p:pic>
        <p:nvPicPr>
          <p:cNvPr id="4" name="図 3"/>
          <p:cNvPicPr>
            <a:picLocks noChangeAspect="1"/>
          </p:cNvPicPr>
          <p:nvPr/>
        </p:nvPicPr>
        <p:blipFill>
          <a:blip r:embed="rId2"/>
          <a:stretch>
            <a:fillRect/>
          </a:stretch>
        </p:blipFill>
        <p:spPr>
          <a:xfrm>
            <a:off x="7893969" y="1245518"/>
            <a:ext cx="2981325" cy="3019425"/>
          </a:xfrm>
          <a:prstGeom prst="rect">
            <a:avLst/>
          </a:prstGeom>
        </p:spPr>
      </p:pic>
      <p:pic>
        <p:nvPicPr>
          <p:cNvPr id="5" name="図 4"/>
          <p:cNvPicPr>
            <a:picLocks noChangeAspect="1"/>
          </p:cNvPicPr>
          <p:nvPr/>
        </p:nvPicPr>
        <p:blipFill>
          <a:blip r:embed="rId3"/>
          <a:stretch>
            <a:fillRect/>
          </a:stretch>
        </p:blipFill>
        <p:spPr>
          <a:xfrm>
            <a:off x="3762375" y="2871787"/>
            <a:ext cx="4667250" cy="1114425"/>
          </a:xfrm>
          <a:prstGeom prst="rect">
            <a:avLst/>
          </a:prstGeom>
        </p:spPr>
      </p:pic>
    </p:spTree>
    <p:extLst>
      <p:ext uri="{BB962C8B-B14F-4D97-AF65-F5344CB8AC3E}">
        <p14:creationId xmlns:p14="http://schemas.microsoft.com/office/powerpoint/2010/main" val="3209317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1690"/>
            <a:ext cx="10515600" cy="621237"/>
          </a:xfrm>
        </p:spPr>
        <p:txBody>
          <a:bodyPr>
            <a:normAutofit fontScale="90000"/>
          </a:bodyPr>
          <a:lstStyle/>
          <a:p>
            <a:r>
              <a:rPr lang="en-US" dirty="0" smtClean="0"/>
              <a:t>Clustering – K-Means Algorithm</a:t>
            </a:r>
            <a:endParaRPr lang="en-US" dirty="0"/>
          </a:p>
        </p:txBody>
      </p:sp>
      <p:sp>
        <p:nvSpPr>
          <p:cNvPr id="3" name="コンテンツ プレースホルダー 2"/>
          <p:cNvSpPr>
            <a:spLocks noGrp="1"/>
          </p:cNvSpPr>
          <p:nvPr>
            <p:ph idx="1"/>
          </p:nvPr>
        </p:nvSpPr>
        <p:spPr>
          <a:xfrm>
            <a:off x="838199" y="663098"/>
            <a:ext cx="11073063" cy="3499828"/>
          </a:xfrm>
        </p:spPr>
        <p:txBody>
          <a:bodyPr>
            <a:noAutofit/>
          </a:bodyPr>
          <a:lstStyle/>
          <a:p>
            <a:pPr marL="0" indent="0">
              <a:buNone/>
            </a:pPr>
            <a:r>
              <a:rPr lang="en-US" sz="2000" b="1" dirty="0" smtClean="0"/>
              <a:t>Application:</a:t>
            </a:r>
            <a:r>
              <a:rPr lang="en-US" sz="2000" dirty="0" smtClean="0"/>
              <a:t> market segmentation, social network analysis</a:t>
            </a:r>
          </a:p>
          <a:p>
            <a:pPr marL="0" indent="0">
              <a:buNone/>
            </a:pPr>
            <a:r>
              <a:rPr lang="en-US" sz="2000" b="1" dirty="0" smtClean="0"/>
              <a:t>How: </a:t>
            </a:r>
            <a:r>
              <a:rPr lang="en-US" sz="2000" dirty="0" smtClean="0"/>
              <a:t>Create two clusters</a:t>
            </a:r>
          </a:p>
          <a:p>
            <a:pPr marL="0" indent="0">
              <a:buNone/>
            </a:pPr>
            <a:r>
              <a:rPr lang="en-US" sz="2000" dirty="0" smtClean="0"/>
              <a:t>Step0: Randomly initialization: pick two points, called the cluster centroids.</a:t>
            </a:r>
            <a:endParaRPr lang="en-US" sz="2000" dirty="0"/>
          </a:p>
          <a:p>
            <a:pPr marL="0" indent="0">
              <a:buNone/>
            </a:pPr>
            <a:r>
              <a:rPr lang="en-US" sz="2000" dirty="0" smtClean="0"/>
              <a:t>Step1: Cluster assignment. Go through each examples and assign each to one of the two cluster centroids, depending on whether it is closer to either of the two. </a:t>
            </a:r>
          </a:p>
          <a:p>
            <a:pPr marL="0" indent="0">
              <a:buNone/>
            </a:pPr>
            <a:r>
              <a:rPr lang="en-US" sz="2000" dirty="0" smtClean="0"/>
              <a:t>Step2: Move cluster centroid. Take the two cluster centroids and move to the average of the points that belong to the same cluster.</a:t>
            </a:r>
          </a:p>
          <a:p>
            <a:pPr marL="0" indent="0">
              <a:buNone/>
            </a:pPr>
            <a:r>
              <a:rPr lang="en-US" sz="2000" dirty="0" smtClean="0"/>
              <a:t>Iterate step 1 and 2 till the parameters converges.</a:t>
            </a:r>
          </a:p>
          <a:p>
            <a:pPr marL="0" indent="0">
              <a:buNone/>
            </a:pPr>
            <a:r>
              <a:rPr lang="en-US" sz="2000" b="1" dirty="0" smtClean="0"/>
              <a:t>Distance-based algorithm</a:t>
            </a:r>
          </a:p>
          <a:p>
            <a:pPr marL="0" indent="0">
              <a:buNone/>
            </a:pPr>
            <a:r>
              <a:rPr lang="en-US" sz="2000" b="1" dirty="0" smtClean="0"/>
              <a:t>Avoid local optima: </a:t>
            </a:r>
            <a:r>
              <a:rPr lang="en-US" sz="2000" dirty="0" smtClean="0"/>
              <a:t>use multiple random initializations</a:t>
            </a:r>
          </a:p>
          <a:p>
            <a:pPr marL="0" indent="0">
              <a:buNone/>
            </a:pPr>
            <a:r>
              <a:rPr lang="en-US" sz="2000" b="1" dirty="0" smtClean="0"/>
              <a:t>Choose K:</a:t>
            </a:r>
            <a:r>
              <a:rPr lang="en-US" sz="2000" dirty="0" smtClean="0"/>
              <a:t> check visualizations of different K and pick it by hand. Elbow method</a:t>
            </a:r>
          </a:p>
          <a:p>
            <a:pPr marL="0" indent="0">
              <a:buNone/>
            </a:pPr>
            <a:endParaRPr lang="en-US" sz="2000" dirty="0"/>
          </a:p>
        </p:txBody>
      </p:sp>
      <p:pic>
        <p:nvPicPr>
          <p:cNvPr id="4" name="図 3"/>
          <p:cNvPicPr>
            <a:picLocks noChangeAspect="1"/>
          </p:cNvPicPr>
          <p:nvPr/>
        </p:nvPicPr>
        <p:blipFill>
          <a:blip r:embed="rId2"/>
          <a:stretch>
            <a:fillRect/>
          </a:stretch>
        </p:blipFill>
        <p:spPr>
          <a:xfrm>
            <a:off x="1518014" y="5234175"/>
            <a:ext cx="2247872" cy="1472136"/>
          </a:xfrm>
          <a:prstGeom prst="rect">
            <a:avLst/>
          </a:prstGeom>
        </p:spPr>
      </p:pic>
      <p:sp>
        <p:nvSpPr>
          <p:cNvPr id="5" name="テキスト ボックス 4"/>
          <p:cNvSpPr txBox="1"/>
          <p:nvPr/>
        </p:nvSpPr>
        <p:spPr>
          <a:xfrm>
            <a:off x="1518014" y="4864843"/>
            <a:ext cx="2664664" cy="369332"/>
          </a:xfrm>
          <a:prstGeom prst="rect">
            <a:avLst/>
          </a:prstGeom>
          <a:noFill/>
        </p:spPr>
        <p:txBody>
          <a:bodyPr wrap="square" rtlCol="0">
            <a:spAutoFit/>
          </a:bodyPr>
          <a:lstStyle/>
          <a:p>
            <a:r>
              <a:rPr lang="en-US" b="1" u="sng" dirty="0" smtClean="0"/>
              <a:t>Step 0</a:t>
            </a:r>
            <a:endParaRPr lang="en-US" b="1" u="sng" dirty="0"/>
          </a:p>
        </p:txBody>
      </p:sp>
      <p:pic>
        <p:nvPicPr>
          <p:cNvPr id="6" name="図 5"/>
          <p:cNvPicPr>
            <a:picLocks noChangeAspect="1"/>
          </p:cNvPicPr>
          <p:nvPr/>
        </p:nvPicPr>
        <p:blipFill>
          <a:blip r:embed="rId3"/>
          <a:stretch>
            <a:fillRect/>
          </a:stretch>
        </p:blipFill>
        <p:spPr>
          <a:xfrm>
            <a:off x="4969041" y="5246757"/>
            <a:ext cx="2009274" cy="1450642"/>
          </a:xfrm>
          <a:prstGeom prst="rect">
            <a:avLst/>
          </a:prstGeom>
        </p:spPr>
      </p:pic>
      <p:sp>
        <p:nvSpPr>
          <p:cNvPr id="7" name="テキスト ボックス 6"/>
          <p:cNvSpPr txBox="1"/>
          <p:nvPr/>
        </p:nvSpPr>
        <p:spPr>
          <a:xfrm>
            <a:off x="4893358" y="4894233"/>
            <a:ext cx="2664664" cy="369332"/>
          </a:xfrm>
          <a:prstGeom prst="rect">
            <a:avLst/>
          </a:prstGeom>
          <a:noFill/>
        </p:spPr>
        <p:txBody>
          <a:bodyPr wrap="square" rtlCol="0">
            <a:spAutoFit/>
          </a:bodyPr>
          <a:lstStyle/>
          <a:p>
            <a:r>
              <a:rPr lang="en-US" b="1" u="sng" dirty="0" smtClean="0"/>
              <a:t>Step 1</a:t>
            </a:r>
            <a:endParaRPr lang="en-US" b="1" u="sng" dirty="0"/>
          </a:p>
        </p:txBody>
      </p:sp>
      <p:pic>
        <p:nvPicPr>
          <p:cNvPr id="8" name="図 7"/>
          <p:cNvPicPr>
            <a:picLocks noChangeAspect="1"/>
          </p:cNvPicPr>
          <p:nvPr/>
        </p:nvPicPr>
        <p:blipFill>
          <a:blip r:embed="rId4"/>
          <a:stretch>
            <a:fillRect/>
          </a:stretch>
        </p:blipFill>
        <p:spPr>
          <a:xfrm>
            <a:off x="8335376" y="5263565"/>
            <a:ext cx="1950883" cy="1442746"/>
          </a:xfrm>
          <a:prstGeom prst="rect">
            <a:avLst/>
          </a:prstGeom>
        </p:spPr>
      </p:pic>
      <p:sp>
        <p:nvSpPr>
          <p:cNvPr id="9" name="テキスト ボックス 8"/>
          <p:cNvSpPr txBox="1"/>
          <p:nvPr/>
        </p:nvSpPr>
        <p:spPr>
          <a:xfrm>
            <a:off x="8381710" y="4864843"/>
            <a:ext cx="2664664" cy="369332"/>
          </a:xfrm>
          <a:prstGeom prst="rect">
            <a:avLst/>
          </a:prstGeom>
          <a:noFill/>
        </p:spPr>
        <p:txBody>
          <a:bodyPr wrap="square" rtlCol="0">
            <a:spAutoFit/>
          </a:bodyPr>
          <a:lstStyle/>
          <a:p>
            <a:r>
              <a:rPr lang="en-US" b="1" u="sng" dirty="0" smtClean="0"/>
              <a:t>Step 2</a:t>
            </a:r>
            <a:endParaRPr lang="en-US" b="1" u="sng" dirty="0"/>
          </a:p>
        </p:txBody>
      </p:sp>
    </p:spTree>
    <p:extLst>
      <p:ext uri="{BB962C8B-B14F-4D97-AF65-F5344CB8AC3E}">
        <p14:creationId xmlns:p14="http://schemas.microsoft.com/office/powerpoint/2010/main" val="12347653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K-means algorithm</a:t>
            </a:r>
            <a:endParaRPr lang="en-US" dirty="0"/>
          </a:p>
        </p:txBody>
      </p:sp>
      <p:pic>
        <p:nvPicPr>
          <p:cNvPr id="4" name="図 3"/>
          <p:cNvPicPr>
            <a:picLocks noChangeAspect="1"/>
          </p:cNvPicPr>
          <p:nvPr/>
        </p:nvPicPr>
        <p:blipFill rotWithShape="1">
          <a:blip r:embed="rId2"/>
          <a:srcRect t="18271" b="20437"/>
          <a:stretch/>
        </p:blipFill>
        <p:spPr>
          <a:xfrm>
            <a:off x="1066098" y="1684420"/>
            <a:ext cx="10059804" cy="4764505"/>
          </a:xfrm>
          <a:prstGeom prst="rect">
            <a:avLst/>
          </a:prstGeom>
        </p:spPr>
      </p:pic>
    </p:spTree>
    <p:extLst>
      <p:ext uri="{BB962C8B-B14F-4D97-AF65-F5344CB8AC3E}">
        <p14:creationId xmlns:p14="http://schemas.microsoft.com/office/powerpoint/2010/main" val="1304568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sz="3600" b="1" dirty="0" smtClean="0"/>
              <a:t>Clustering: K-means vs. Gaussian maximization model</a:t>
            </a:r>
            <a:endParaRPr lang="en-US" sz="3600" b="1" dirty="0"/>
          </a:p>
        </p:txBody>
      </p:sp>
      <p:sp>
        <p:nvSpPr>
          <p:cNvPr id="4" name="テキスト プレースホルダー 3"/>
          <p:cNvSpPr>
            <a:spLocks noGrp="1"/>
          </p:cNvSpPr>
          <p:nvPr>
            <p:ph type="body" idx="1"/>
          </p:nvPr>
        </p:nvSpPr>
        <p:spPr>
          <a:xfrm>
            <a:off x="839788" y="1018432"/>
            <a:ext cx="5157787" cy="823912"/>
          </a:xfrm>
        </p:spPr>
        <p:txBody>
          <a:bodyPr/>
          <a:lstStyle/>
          <a:p>
            <a:r>
              <a:rPr lang="en-US" dirty="0" smtClean="0"/>
              <a:t>K-means</a:t>
            </a:r>
            <a:endParaRPr lang="en-US" dirty="0"/>
          </a:p>
        </p:txBody>
      </p:sp>
      <p:sp>
        <p:nvSpPr>
          <p:cNvPr id="5" name="コンテンツ プレースホルダー 4"/>
          <p:cNvSpPr>
            <a:spLocks noGrp="1"/>
          </p:cNvSpPr>
          <p:nvPr>
            <p:ph sz="half" idx="2"/>
          </p:nvPr>
        </p:nvSpPr>
        <p:spPr>
          <a:xfrm>
            <a:off x="839788" y="1842344"/>
            <a:ext cx="5157787" cy="3684588"/>
          </a:xfrm>
        </p:spPr>
        <p:txBody>
          <a:bodyPr>
            <a:normAutofit fontScale="62500" lnSpcReduction="20000"/>
          </a:bodyPr>
          <a:lstStyle/>
          <a:p>
            <a:pPr marL="0" indent="0">
              <a:buNone/>
            </a:pPr>
            <a:r>
              <a:rPr lang="en-US" b="1" dirty="0" smtClean="0"/>
              <a:t>Advantages</a:t>
            </a:r>
            <a:endParaRPr lang="en-US" b="1" dirty="0"/>
          </a:p>
          <a:p>
            <a:r>
              <a:rPr lang="en-US" dirty="0"/>
              <a:t>Running time</a:t>
            </a:r>
          </a:p>
          <a:p>
            <a:r>
              <a:rPr lang="en-US" dirty="0"/>
              <a:t>Better for high </a:t>
            </a:r>
            <a:r>
              <a:rPr lang="en-US" dirty="0" smtClean="0"/>
              <a:t>dimensional </a:t>
            </a:r>
            <a:r>
              <a:rPr lang="en-US" dirty="0"/>
              <a:t>data</a:t>
            </a:r>
          </a:p>
          <a:p>
            <a:r>
              <a:rPr lang="en-US" dirty="0"/>
              <a:t>Easy to interpret and implement</a:t>
            </a:r>
          </a:p>
          <a:p>
            <a:pPr marL="0" indent="0">
              <a:buNone/>
            </a:pPr>
            <a:r>
              <a:rPr lang="en-US" b="1" dirty="0" smtClean="0"/>
              <a:t>Disadvantages</a:t>
            </a:r>
            <a:endParaRPr lang="en-US" b="1" dirty="0"/>
          </a:p>
          <a:p>
            <a:r>
              <a:rPr lang="en-US" dirty="0"/>
              <a:t>Assumes the clusters as spherical, so does not work efficiently with complex geometrical shaped data (Mostly Non-Linear)</a:t>
            </a:r>
          </a:p>
          <a:p>
            <a:r>
              <a:rPr lang="en-US" dirty="0"/>
              <a:t>Hard </a:t>
            </a:r>
            <a:r>
              <a:rPr lang="en-US" dirty="0" smtClean="0"/>
              <a:t>Assignment </a:t>
            </a:r>
            <a:r>
              <a:rPr lang="en-US" dirty="0"/>
              <a:t>might lead to </a:t>
            </a:r>
            <a:r>
              <a:rPr lang="en-US" dirty="0" smtClean="0"/>
              <a:t>miss-grouping</a:t>
            </a:r>
            <a:endParaRPr lang="en-US" dirty="0"/>
          </a:p>
          <a:p>
            <a:pPr marL="0" indent="0">
              <a:buNone/>
            </a:pPr>
            <a:r>
              <a:rPr lang="en-US" b="1" dirty="0" smtClean="0"/>
              <a:t>Hard Assignment:</a:t>
            </a:r>
            <a:r>
              <a:rPr lang="en-US" dirty="0" smtClean="0"/>
              <a:t> It classifies samples into K number of clusters. Clustering of samples is done by minimizing the distance between samples and the centroid. </a:t>
            </a:r>
          </a:p>
          <a:p>
            <a:pPr marL="0" indent="0">
              <a:buNone/>
            </a:pPr>
            <a:endParaRPr lang="en-US" dirty="0"/>
          </a:p>
        </p:txBody>
      </p:sp>
      <p:sp>
        <p:nvSpPr>
          <p:cNvPr id="6" name="テキスト プレースホルダー 5"/>
          <p:cNvSpPr>
            <a:spLocks noGrp="1"/>
          </p:cNvSpPr>
          <p:nvPr>
            <p:ph type="body" sz="quarter" idx="3"/>
          </p:nvPr>
        </p:nvSpPr>
        <p:spPr>
          <a:xfrm>
            <a:off x="6172200" y="1018432"/>
            <a:ext cx="5183188" cy="823912"/>
          </a:xfrm>
        </p:spPr>
        <p:txBody>
          <a:bodyPr/>
          <a:lstStyle/>
          <a:p>
            <a:r>
              <a:rPr lang="en-US" dirty="0" smtClean="0"/>
              <a:t>Gaussian maximization model</a:t>
            </a:r>
            <a:endParaRPr lang="en-US" dirty="0"/>
          </a:p>
        </p:txBody>
      </p:sp>
      <p:sp>
        <p:nvSpPr>
          <p:cNvPr id="7" name="コンテンツ プレースホルダー 6"/>
          <p:cNvSpPr>
            <a:spLocks noGrp="1"/>
          </p:cNvSpPr>
          <p:nvPr>
            <p:ph sz="quarter" idx="4"/>
          </p:nvPr>
        </p:nvSpPr>
        <p:spPr>
          <a:xfrm>
            <a:off x="6172200" y="1842344"/>
            <a:ext cx="5183188" cy="3684588"/>
          </a:xfrm>
        </p:spPr>
        <p:txBody>
          <a:bodyPr>
            <a:normAutofit fontScale="62500" lnSpcReduction="20000"/>
          </a:bodyPr>
          <a:lstStyle/>
          <a:p>
            <a:pPr marL="0" indent="0">
              <a:buNone/>
            </a:pPr>
            <a:r>
              <a:rPr lang="en-US" b="1" dirty="0" smtClean="0"/>
              <a:t>Advantages:</a:t>
            </a:r>
            <a:endParaRPr lang="en-US" b="1" dirty="0"/>
          </a:p>
          <a:p>
            <a:r>
              <a:rPr lang="en-US" dirty="0"/>
              <a:t>Works well with non-linear geometric distributions as </a:t>
            </a:r>
            <a:r>
              <a:rPr lang="en-US" dirty="0" smtClean="0"/>
              <a:t>well</a:t>
            </a:r>
          </a:p>
          <a:p>
            <a:r>
              <a:rPr lang="en-US" dirty="0" smtClean="0"/>
              <a:t>Does </a:t>
            </a:r>
            <a:r>
              <a:rPr lang="en-US" dirty="0"/>
              <a:t>not bias the cluster sizes to have specific structures as does by K-Means</a:t>
            </a:r>
          </a:p>
          <a:p>
            <a:pPr marL="0" indent="0">
              <a:buNone/>
            </a:pPr>
            <a:r>
              <a:rPr lang="en-US" b="1" dirty="0" smtClean="0"/>
              <a:t>Disadvantages:</a:t>
            </a:r>
            <a:endParaRPr lang="en-US" b="1" dirty="0"/>
          </a:p>
          <a:p>
            <a:r>
              <a:rPr lang="en-US" dirty="0"/>
              <a:t>Consumes memory. Uses all the components it has access to, so initialization of clusters will be difficult when </a:t>
            </a:r>
            <a:r>
              <a:rPr lang="en-US" dirty="0" smtClean="0"/>
              <a:t>dimensionality </a:t>
            </a:r>
            <a:r>
              <a:rPr lang="en-US" dirty="0"/>
              <a:t>of data is </a:t>
            </a:r>
            <a:r>
              <a:rPr lang="en-US" dirty="0" smtClean="0"/>
              <a:t>high</a:t>
            </a:r>
          </a:p>
          <a:p>
            <a:r>
              <a:rPr lang="en-US" dirty="0" smtClean="0"/>
              <a:t>Difficult to interpret</a:t>
            </a:r>
            <a:endParaRPr lang="en-US" dirty="0"/>
          </a:p>
          <a:p>
            <a:pPr marL="0" indent="0">
              <a:buNone/>
            </a:pPr>
            <a:r>
              <a:rPr lang="en-US" b="1" dirty="0" smtClean="0"/>
              <a:t>Soft Assignment: </a:t>
            </a:r>
            <a:r>
              <a:rPr lang="en-US" dirty="0" smtClean="0"/>
              <a:t>No assignment for a </a:t>
            </a:r>
            <a:r>
              <a:rPr lang="en-US" altLang="ja-JP" dirty="0" smtClean="0"/>
              <a:t>number</a:t>
            </a:r>
            <a:r>
              <a:rPr lang="en-US" dirty="0" smtClean="0"/>
              <a:t> of clusters. This uses probability of a sample to determine the feasibility of it belonging to a cluster.</a:t>
            </a:r>
          </a:p>
          <a:p>
            <a:pPr marL="0" indent="0">
              <a:buNone/>
            </a:pPr>
            <a:endParaRPr lang="en-US" dirty="0" smtClean="0"/>
          </a:p>
        </p:txBody>
      </p:sp>
      <p:sp>
        <p:nvSpPr>
          <p:cNvPr id="11" name="テキスト ボックス 10"/>
          <p:cNvSpPr txBox="1"/>
          <p:nvPr/>
        </p:nvSpPr>
        <p:spPr>
          <a:xfrm>
            <a:off x="2751826" y="89377"/>
            <a:ext cx="9126748" cy="646331"/>
          </a:xfrm>
          <a:prstGeom prst="rect">
            <a:avLst/>
          </a:prstGeom>
          <a:noFill/>
        </p:spPr>
        <p:txBody>
          <a:bodyPr wrap="square" rtlCol="0">
            <a:spAutoFit/>
          </a:bodyPr>
          <a:lstStyle/>
          <a:p>
            <a:r>
              <a:rPr lang="en-US" dirty="0" smtClean="0"/>
              <a:t>Reference: </a:t>
            </a:r>
            <a:r>
              <a:rPr lang="en-US" altLang="en-US" u="sng" dirty="0" smtClean="0">
                <a:solidFill>
                  <a:srgbClr val="337AB7"/>
                </a:solidFill>
                <a:latin typeface="Arial" panose="020B0604020202020204" pitchFamily="34" charset="0"/>
                <a:hlinkClick r:id="rId2"/>
              </a:rPr>
              <a:t>https</a:t>
            </a:r>
            <a:r>
              <a:rPr lang="en-US" altLang="en-US" u="sng" dirty="0">
                <a:solidFill>
                  <a:srgbClr val="337AB7"/>
                </a:solidFill>
                <a:latin typeface="Arial" panose="020B0604020202020204" pitchFamily="34" charset="0"/>
                <a:hlinkClick r:id="rId2"/>
              </a:rPr>
              <a:t>://</a:t>
            </a:r>
            <a:r>
              <a:rPr lang="en-US" altLang="en-US" u="sng" dirty="0" smtClean="0">
                <a:solidFill>
                  <a:srgbClr val="337AB7"/>
                </a:solidFill>
                <a:latin typeface="Arial" panose="020B0604020202020204" pitchFamily="34" charset="0"/>
                <a:hlinkClick r:id="rId2"/>
              </a:rPr>
              <a:t>www.quora.com/What-is-the-difference-between-K-means-and-the-mixture-model-of-Gaussian</a:t>
            </a:r>
            <a:r>
              <a:rPr lang="en-US" dirty="0" smtClean="0"/>
              <a:t> </a:t>
            </a:r>
            <a:endParaRPr lang="en-US" dirty="0"/>
          </a:p>
        </p:txBody>
      </p:sp>
      <p:sp>
        <p:nvSpPr>
          <p:cNvPr id="13" name="正方形/長方形 12"/>
          <p:cNvSpPr/>
          <p:nvPr/>
        </p:nvSpPr>
        <p:spPr>
          <a:xfrm>
            <a:off x="960729" y="5526932"/>
            <a:ext cx="9450008" cy="923330"/>
          </a:xfrm>
          <a:prstGeom prst="rect">
            <a:avLst/>
          </a:prstGeom>
        </p:spPr>
        <p:txBody>
          <a:bodyPr wrap="square">
            <a:spAutoFit/>
          </a:bodyPr>
          <a:lstStyle/>
          <a:p>
            <a:r>
              <a:rPr lang="en-US" dirty="0">
                <a:solidFill>
                  <a:srgbClr val="000000"/>
                </a:solidFill>
                <a:latin typeface="Helvetica Neue"/>
              </a:rPr>
              <a:t>The </a:t>
            </a:r>
            <a:r>
              <a:rPr lang="en-US" u="sng" dirty="0">
                <a:solidFill>
                  <a:srgbClr val="337AB7"/>
                </a:solidFill>
                <a:latin typeface="Helvetica Neue"/>
                <a:hlinkClick r:id="rId3"/>
              </a:rPr>
              <a:t>silhouette coefficient</a:t>
            </a:r>
            <a:r>
              <a:rPr lang="en-US" dirty="0">
                <a:solidFill>
                  <a:srgbClr val="000000"/>
                </a:solidFill>
                <a:latin typeface="Helvetica Neue"/>
              </a:rPr>
              <a:t> for a data point measures how similar it is to its assigned cluster from -1 (dissimilar) to 1 (similar). Calculating the </a:t>
            </a:r>
            <a:r>
              <a:rPr lang="en-US" i="1" dirty="0">
                <a:solidFill>
                  <a:srgbClr val="000000"/>
                </a:solidFill>
                <a:latin typeface="Helvetica Neue"/>
              </a:rPr>
              <a:t>mean</a:t>
            </a:r>
            <a:r>
              <a:rPr lang="en-US" dirty="0">
                <a:solidFill>
                  <a:srgbClr val="000000"/>
                </a:solidFill>
                <a:latin typeface="Helvetica Neue"/>
              </a:rPr>
              <a:t> silhouette coefficient provides for a simple scoring method of a given clustering.</a:t>
            </a:r>
            <a:endParaRPr lang="en-US" dirty="0"/>
          </a:p>
        </p:txBody>
      </p:sp>
    </p:spTree>
    <p:extLst>
      <p:ext uri="{BB962C8B-B14F-4D97-AF65-F5344CB8AC3E}">
        <p14:creationId xmlns:p14="http://schemas.microsoft.com/office/powerpoint/2010/main" val="42298583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Dimensionality Reduction - Part.1</a:t>
            </a:r>
            <a:endParaRPr lang="en-US" dirty="0"/>
          </a:p>
        </p:txBody>
      </p:sp>
      <p:sp>
        <p:nvSpPr>
          <p:cNvPr id="3" name="コンテンツ プレースホルダー 2"/>
          <p:cNvSpPr>
            <a:spLocks noGrp="1"/>
          </p:cNvSpPr>
          <p:nvPr>
            <p:ph idx="1"/>
          </p:nvPr>
        </p:nvSpPr>
        <p:spPr>
          <a:xfrm>
            <a:off x="838200" y="1825625"/>
            <a:ext cx="7391400" cy="4351338"/>
          </a:xfrm>
        </p:spPr>
        <p:txBody>
          <a:bodyPr>
            <a:normAutofit fontScale="77500" lnSpcReduction="20000"/>
          </a:bodyPr>
          <a:lstStyle/>
          <a:p>
            <a:r>
              <a:rPr lang="en-US" dirty="0" smtClean="0"/>
              <a:t>Why?: </a:t>
            </a:r>
            <a:r>
              <a:rPr lang="en-US" b="1" dirty="0" smtClean="0"/>
              <a:t>Motivation1:</a:t>
            </a:r>
            <a:r>
              <a:rPr lang="en-US" dirty="0" smtClean="0"/>
              <a:t> Speed up algorithms. Reduce space used by data for them. </a:t>
            </a:r>
            <a:r>
              <a:rPr lang="en-US" b="1" dirty="0" smtClean="0"/>
              <a:t>Motivaition2:</a:t>
            </a:r>
            <a:r>
              <a:rPr lang="en-US" dirty="0" smtClean="0"/>
              <a:t> Visualization. It’s hard to visualize high dimensional data. </a:t>
            </a:r>
            <a:r>
              <a:rPr lang="en-US" b="1" dirty="0" smtClean="0"/>
              <a:t>Motivation3:</a:t>
            </a:r>
            <a:r>
              <a:rPr lang="en-US" dirty="0" smtClean="0"/>
              <a:t> Less computer memory or disk space usage.</a:t>
            </a:r>
          </a:p>
          <a:p>
            <a:r>
              <a:rPr lang="en-US" dirty="0" smtClean="0"/>
              <a:t>What? Principal Component Analysis</a:t>
            </a:r>
          </a:p>
          <a:p>
            <a:r>
              <a:rPr lang="en-US" dirty="0" smtClean="0"/>
              <a:t>How? A linear mapping of the data to a lower-dimensional space.</a:t>
            </a:r>
          </a:p>
          <a:p>
            <a:pPr marL="0" indent="0">
              <a:buNone/>
            </a:pPr>
            <a:r>
              <a:rPr lang="en-US" dirty="0" smtClean="0"/>
              <a:t>E.g. 1000D =&gt; 100D</a:t>
            </a:r>
          </a:p>
          <a:p>
            <a:pPr marL="0" indent="0">
              <a:buNone/>
            </a:pPr>
            <a:r>
              <a:rPr lang="en-US" dirty="0"/>
              <a:t>Fit a straight line to minimize the VERTICAL distance between a point and a line(For linear regression, </a:t>
            </a:r>
            <a:r>
              <a:rPr lang="en-US" dirty="0" smtClean="0"/>
              <a:t>minimize </a:t>
            </a:r>
            <a:r>
              <a:rPr lang="en-US" dirty="0"/>
              <a:t>a straight line between a point and a line</a:t>
            </a:r>
            <a:r>
              <a:rPr lang="en-US" dirty="0" smtClean="0"/>
              <a:t>)</a:t>
            </a:r>
          </a:p>
          <a:p>
            <a:pPr marL="0" indent="0">
              <a:buNone/>
            </a:pPr>
            <a:endParaRPr lang="en-US" dirty="0" smtClean="0"/>
          </a:p>
          <a:p>
            <a:pPr marL="0" indent="0">
              <a:buNone/>
            </a:pPr>
            <a:r>
              <a:rPr lang="en-US" dirty="0" smtClean="0"/>
              <a:t>Side note: You should normally do mean normalization and feature scaling.</a:t>
            </a:r>
            <a:endParaRPr lang="en-US" dirty="0"/>
          </a:p>
          <a:p>
            <a:pPr marL="0" indent="0">
              <a:buNone/>
            </a:pPr>
            <a:endParaRPr lang="en-US" dirty="0" smtClean="0"/>
          </a:p>
          <a:p>
            <a:endParaRPr lang="en-US" dirty="0" smtClean="0"/>
          </a:p>
          <a:p>
            <a:endParaRPr lang="en-US" dirty="0"/>
          </a:p>
        </p:txBody>
      </p:sp>
      <p:pic>
        <p:nvPicPr>
          <p:cNvPr id="4" name="Picture 2" descr="http://holehouse.org/mlclass/14_Dimensionality_Reduction_files/Image%20%5b11%5d.png"/>
          <p:cNvPicPr>
            <a:picLocks noChangeAspect="1" noChangeArrowheads="1"/>
          </p:cNvPicPr>
          <p:nvPr/>
        </p:nvPicPr>
        <p:blipFill rotWithShape="1">
          <a:blip r:embed="rId2">
            <a:extLst>
              <a:ext uri="{28A0092B-C50C-407E-A947-70E740481C1C}">
                <a14:useLocalDpi xmlns:a14="http://schemas.microsoft.com/office/drawing/2010/main" val="0"/>
              </a:ext>
            </a:extLst>
          </a:blip>
          <a:srcRect r="61925"/>
          <a:stretch/>
        </p:blipFill>
        <p:spPr bwMode="auto">
          <a:xfrm>
            <a:off x="9255602" y="1825625"/>
            <a:ext cx="1792739" cy="1437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holehouse.org/mlclass/14_Dimensionality_Reduction_files/Image%20%5b11%5d.png"/>
          <p:cNvPicPr>
            <a:picLocks noChangeAspect="1" noChangeArrowheads="1"/>
          </p:cNvPicPr>
          <p:nvPr/>
        </p:nvPicPr>
        <p:blipFill rotWithShape="1">
          <a:blip r:embed="rId2">
            <a:extLst>
              <a:ext uri="{28A0092B-C50C-407E-A947-70E740481C1C}">
                <a14:useLocalDpi xmlns:a14="http://schemas.microsoft.com/office/drawing/2010/main" val="0"/>
              </a:ext>
            </a:extLst>
          </a:blip>
          <a:srcRect l="37539" r="45239"/>
          <a:stretch/>
        </p:blipFill>
        <p:spPr bwMode="auto">
          <a:xfrm>
            <a:off x="9746529" y="3404351"/>
            <a:ext cx="810884" cy="1437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holehouse.org/mlclass/14_Dimensionality_Reduction_files/Image%20%5b11%5d.png"/>
          <p:cNvPicPr>
            <a:picLocks noChangeAspect="1" noChangeArrowheads="1"/>
          </p:cNvPicPr>
          <p:nvPr/>
        </p:nvPicPr>
        <p:blipFill rotWithShape="1">
          <a:blip r:embed="rId2">
            <a:extLst>
              <a:ext uri="{28A0092B-C50C-407E-A947-70E740481C1C}">
                <a14:useLocalDpi xmlns:a14="http://schemas.microsoft.com/office/drawing/2010/main" val="0"/>
              </a:ext>
            </a:extLst>
          </a:blip>
          <a:srcRect l="53068"/>
          <a:stretch/>
        </p:blipFill>
        <p:spPr bwMode="auto">
          <a:xfrm>
            <a:off x="9047071" y="4841793"/>
            <a:ext cx="2209800" cy="143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2463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Principal Component Analysis</a:t>
            </a:r>
            <a:endParaRPr lang="en-US" dirty="0"/>
          </a:p>
        </p:txBody>
      </p:sp>
      <p:sp>
        <p:nvSpPr>
          <p:cNvPr id="3" name="コンテンツ プレースホルダー 2"/>
          <p:cNvSpPr>
            <a:spLocks noGrp="1"/>
          </p:cNvSpPr>
          <p:nvPr>
            <p:ph idx="1"/>
          </p:nvPr>
        </p:nvSpPr>
        <p:spPr>
          <a:xfrm>
            <a:off x="838200" y="1825625"/>
            <a:ext cx="6164179" cy="4351338"/>
          </a:xfrm>
        </p:spPr>
        <p:txBody>
          <a:bodyPr>
            <a:normAutofit fontScale="77500" lnSpcReduction="20000"/>
          </a:bodyPr>
          <a:lstStyle/>
          <a:p>
            <a:pPr marL="0" indent="0">
              <a:buNone/>
            </a:pPr>
            <a:r>
              <a:rPr lang="en-US" b="1" dirty="0" smtClean="0"/>
              <a:t>Problem formulation: </a:t>
            </a:r>
            <a:r>
              <a:rPr lang="en-US" dirty="0" smtClean="0"/>
              <a:t>Reduce from n-dimension to k-dimension: find k vectors(subspace) onto which to project the data, so as to minimize the projection error.</a:t>
            </a:r>
          </a:p>
          <a:p>
            <a:r>
              <a:rPr lang="en-US" dirty="0"/>
              <a:t>It's trying to find a lower dimensional surface onto which to project the data, so as to minimize this squared projection error. </a:t>
            </a:r>
            <a:r>
              <a:rPr lang="en-US" b="1" dirty="0"/>
              <a:t>To minimize the square distance between each point and the location of where it gets projected.</a:t>
            </a:r>
            <a:r>
              <a:rPr lang="en-US" dirty="0"/>
              <a:t> In the next video, we'll start to talk about how to actually find this lower dimensional surface onto which to project the data. </a:t>
            </a:r>
            <a:endParaRPr lang="en-US" dirty="0" smtClean="0"/>
          </a:p>
          <a:p>
            <a:r>
              <a:rPr lang="en-US" dirty="0" smtClean="0"/>
              <a:t>Key words: reconstruction from compressed representation. Choosing the number of principle components.</a:t>
            </a:r>
          </a:p>
          <a:p>
            <a:endParaRPr lang="en-US" dirty="0"/>
          </a:p>
        </p:txBody>
      </p:sp>
      <p:sp>
        <p:nvSpPr>
          <p:cNvPr id="4" name="正方形/長方形 3"/>
          <p:cNvSpPr/>
          <p:nvPr/>
        </p:nvSpPr>
        <p:spPr>
          <a:xfrm>
            <a:off x="372778" y="7036469"/>
            <a:ext cx="10755702" cy="1477328"/>
          </a:xfrm>
          <a:prstGeom prst="rect">
            <a:avLst/>
          </a:prstGeom>
        </p:spPr>
        <p:txBody>
          <a:bodyPr wrap="square">
            <a:spAutoFit/>
          </a:bodyPr>
          <a:lstStyle/>
          <a:p>
            <a:r>
              <a:rPr lang="en-US" dirty="0"/>
              <a:t>Reference: </a:t>
            </a:r>
            <a:r>
              <a:rPr lang="en-US" dirty="0">
                <a:hlinkClick r:id="rId2"/>
              </a:rPr>
              <a:t>http://webspace.ship.edu/pgmarr/Geo441/Lectures/Lec%2017%20-%</a:t>
            </a:r>
            <a:r>
              <a:rPr lang="en-US" dirty="0" smtClean="0">
                <a:hlinkClick r:id="rId2"/>
              </a:rPr>
              <a:t>20Principal%20Component%20Analysis.pdf</a:t>
            </a:r>
            <a:endParaRPr lang="en-US" dirty="0" smtClean="0"/>
          </a:p>
          <a:p>
            <a:r>
              <a:rPr lang="en-US" dirty="0">
                <a:hlinkClick r:id="rId3"/>
              </a:rPr>
              <a:t>https://onlinecourses.science.psu.edu/stat505/node/54</a:t>
            </a:r>
            <a:endParaRPr lang="en-US" dirty="0"/>
          </a:p>
          <a:p>
            <a:r>
              <a:rPr lang="en-US" dirty="0">
                <a:hlinkClick r:id="rId4"/>
              </a:rPr>
              <a:t>http://setosa.io/ev/principal-component-analysis</a:t>
            </a:r>
            <a:r>
              <a:rPr lang="en-US" dirty="0" smtClean="0">
                <a:hlinkClick r:id="rId4"/>
              </a:rPr>
              <a:t>/</a:t>
            </a:r>
            <a:endParaRPr lang="en-US" dirty="0" smtClean="0"/>
          </a:p>
          <a:p>
            <a:endParaRPr lang="en-US" dirty="0"/>
          </a:p>
        </p:txBody>
      </p:sp>
      <p:pic>
        <p:nvPicPr>
          <p:cNvPr id="5" name="図 4"/>
          <p:cNvPicPr>
            <a:picLocks noChangeAspect="1"/>
          </p:cNvPicPr>
          <p:nvPr/>
        </p:nvPicPr>
        <p:blipFill>
          <a:blip r:embed="rId5"/>
          <a:stretch>
            <a:fillRect/>
          </a:stretch>
        </p:blipFill>
        <p:spPr>
          <a:xfrm>
            <a:off x="7002379" y="1385237"/>
            <a:ext cx="4748691" cy="3598343"/>
          </a:xfrm>
          <a:prstGeom prst="rect">
            <a:avLst/>
          </a:prstGeom>
        </p:spPr>
      </p:pic>
      <p:pic>
        <p:nvPicPr>
          <p:cNvPr id="9" name="図 8"/>
          <p:cNvPicPr>
            <a:picLocks noChangeAspect="1"/>
          </p:cNvPicPr>
          <p:nvPr/>
        </p:nvPicPr>
        <p:blipFill>
          <a:blip r:embed="rId6"/>
          <a:stretch>
            <a:fillRect/>
          </a:stretch>
        </p:blipFill>
        <p:spPr>
          <a:xfrm>
            <a:off x="6398020" y="5555331"/>
            <a:ext cx="5353050" cy="2962275"/>
          </a:xfrm>
          <a:prstGeom prst="rect">
            <a:avLst/>
          </a:prstGeom>
        </p:spPr>
      </p:pic>
    </p:spTree>
    <p:extLst>
      <p:ext uri="{BB962C8B-B14F-4D97-AF65-F5344CB8AC3E}">
        <p14:creationId xmlns:p14="http://schemas.microsoft.com/office/powerpoint/2010/main" val="4003324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7353" y="835192"/>
            <a:ext cx="10080458" cy="5332416"/>
          </a:xfrm>
          <a:prstGeom prst="rect">
            <a:avLst/>
          </a:prstGeom>
        </p:spPr>
      </p:pic>
    </p:spTree>
    <p:extLst>
      <p:ext uri="{BB962C8B-B14F-4D97-AF65-F5344CB8AC3E}">
        <p14:creationId xmlns:p14="http://schemas.microsoft.com/office/powerpoint/2010/main" val="2578147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PCA algorithm</a:t>
            </a:r>
            <a:endParaRPr lang="en-US" dirty="0"/>
          </a:p>
        </p:txBody>
      </p:sp>
      <p:pic>
        <p:nvPicPr>
          <p:cNvPr id="4" name="図 3"/>
          <p:cNvPicPr>
            <a:picLocks noChangeAspect="1"/>
          </p:cNvPicPr>
          <p:nvPr/>
        </p:nvPicPr>
        <p:blipFill>
          <a:blip r:embed="rId2"/>
          <a:stretch>
            <a:fillRect/>
          </a:stretch>
        </p:blipFill>
        <p:spPr>
          <a:xfrm>
            <a:off x="4110786" y="1825625"/>
            <a:ext cx="7200900" cy="3514725"/>
          </a:xfrm>
          <a:prstGeom prst="rect">
            <a:avLst/>
          </a:prstGeom>
        </p:spPr>
      </p:pic>
      <p:sp>
        <p:nvSpPr>
          <p:cNvPr id="5" name="テキスト ボックス 4"/>
          <p:cNvSpPr txBox="1"/>
          <p:nvPr/>
        </p:nvSpPr>
        <p:spPr>
          <a:xfrm>
            <a:off x="964528" y="3398321"/>
            <a:ext cx="3872163" cy="369332"/>
          </a:xfrm>
          <a:prstGeom prst="rect">
            <a:avLst/>
          </a:prstGeom>
          <a:noFill/>
        </p:spPr>
        <p:txBody>
          <a:bodyPr wrap="square" rtlCol="0">
            <a:spAutoFit/>
          </a:bodyPr>
          <a:lstStyle/>
          <a:p>
            <a:r>
              <a:rPr lang="en-US" dirty="0" smtClean="0"/>
              <a:t>Compute “covariance matrix”</a:t>
            </a:r>
            <a:endParaRPr lang="en-US" dirty="0"/>
          </a:p>
        </p:txBody>
      </p:sp>
      <p:sp>
        <p:nvSpPr>
          <p:cNvPr id="6" name="テキスト ボックス 5"/>
          <p:cNvSpPr txBox="1"/>
          <p:nvPr/>
        </p:nvSpPr>
        <p:spPr>
          <a:xfrm>
            <a:off x="731917" y="4074696"/>
            <a:ext cx="3872163" cy="646331"/>
          </a:xfrm>
          <a:prstGeom prst="rect">
            <a:avLst/>
          </a:prstGeom>
          <a:noFill/>
        </p:spPr>
        <p:txBody>
          <a:bodyPr wrap="square" rtlCol="0">
            <a:spAutoFit/>
          </a:bodyPr>
          <a:lstStyle/>
          <a:p>
            <a:r>
              <a:rPr lang="en-US" dirty="0" smtClean="0"/>
              <a:t>Compute “eigenvectors” of matrix sigma</a:t>
            </a:r>
            <a:endParaRPr lang="en-US" dirty="0"/>
          </a:p>
        </p:txBody>
      </p:sp>
      <p:sp>
        <p:nvSpPr>
          <p:cNvPr id="3" name="正方形/長方形 2"/>
          <p:cNvSpPr/>
          <p:nvPr/>
        </p:nvSpPr>
        <p:spPr>
          <a:xfrm>
            <a:off x="1556080" y="5340231"/>
            <a:ext cx="6096000" cy="1477328"/>
          </a:xfrm>
          <a:prstGeom prst="rect">
            <a:avLst/>
          </a:prstGeom>
        </p:spPr>
        <p:txBody>
          <a:bodyPr>
            <a:spAutoFit/>
          </a:bodyPr>
          <a:lstStyle/>
          <a:p>
            <a:r>
              <a:rPr lang="en-US" dirty="0" smtClean="0"/>
              <a:t>SVD</a:t>
            </a:r>
          </a:p>
          <a:p>
            <a:r>
              <a:rPr lang="en-US" dirty="0" smtClean="0">
                <a:hlinkClick r:id="rId3"/>
              </a:rPr>
              <a:t>https</a:t>
            </a:r>
            <a:r>
              <a:rPr lang="en-US" dirty="0">
                <a:hlinkClick r:id="rId3"/>
              </a:rPr>
              <a:t>://</a:t>
            </a:r>
            <a:r>
              <a:rPr lang="en-US" dirty="0" smtClean="0">
                <a:hlinkClick r:id="rId3"/>
              </a:rPr>
              <a:t>www.quora.com/Why-is-SVD-considered-a-highlight-of-linear-algebra</a:t>
            </a:r>
            <a:endParaRPr lang="en-US" dirty="0" smtClean="0"/>
          </a:p>
          <a:p>
            <a:r>
              <a:rPr lang="en-US" dirty="0">
                <a:hlinkClick r:id="rId4"/>
              </a:rPr>
              <a:t>http://</a:t>
            </a:r>
            <a:r>
              <a:rPr lang="en-US" dirty="0" smtClean="0">
                <a:hlinkClick r:id="rId4"/>
              </a:rPr>
              <a:t>freevideolectures.com/Course/2052/Linear-Algebra/30</a:t>
            </a:r>
            <a:endParaRPr lang="en-US" dirty="0" smtClean="0"/>
          </a:p>
          <a:p>
            <a:endParaRPr lang="en-US" dirty="0"/>
          </a:p>
        </p:txBody>
      </p:sp>
    </p:spTree>
    <p:extLst>
      <p:ext uri="{BB962C8B-B14F-4D97-AF65-F5344CB8AC3E}">
        <p14:creationId xmlns:p14="http://schemas.microsoft.com/office/powerpoint/2010/main" val="419922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838199" y="71829"/>
            <a:ext cx="11686675" cy="618286"/>
          </a:xfrm>
        </p:spPr>
        <p:txBody>
          <a:bodyPr/>
          <a:lstStyle/>
          <a:p>
            <a:r>
              <a:rPr lang="en-US" altLang="en-US" dirty="0">
                <a:solidFill>
                  <a:srgbClr val="000000"/>
                </a:solidFill>
                <a:latin typeface="Arial" panose="020B0604020202020204" pitchFamily="34" charset="0"/>
                <a:ea typeface="open-sans"/>
              </a:rPr>
              <a:t>CHOOSING THE RIGHT </a:t>
            </a:r>
            <a:r>
              <a:rPr lang="en-US" altLang="en-US" dirty="0" smtClean="0">
                <a:solidFill>
                  <a:srgbClr val="000000"/>
                </a:solidFill>
                <a:latin typeface="Arial" panose="020B0604020202020204" pitchFamily="34" charset="0"/>
                <a:ea typeface="open-sans"/>
              </a:rPr>
              <a:t>ALGORITHM – Merge with next slide</a:t>
            </a:r>
            <a:endParaRPr lang="en-US" dirty="0"/>
          </a:p>
        </p:txBody>
      </p:sp>
      <p:sp>
        <p:nvSpPr>
          <p:cNvPr id="8" name="コンテンツ プレースホルダー 7"/>
          <p:cNvSpPr>
            <a:spLocks noGrp="1"/>
          </p:cNvSpPr>
          <p:nvPr>
            <p:ph idx="1"/>
          </p:nvPr>
        </p:nvSpPr>
        <p:spPr/>
        <p:txBody>
          <a:bodyPr/>
          <a:lstStyle/>
          <a:p>
            <a:endParaRPr lang="en-US"/>
          </a:p>
        </p:txBody>
      </p:sp>
      <p:graphicFrame>
        <p:nvGraphicFramePr>
          <p:cNvPr id="9" name="Table 5"/>
          <p:cNvGraphicFramePr>
            <a:graphicFrameLocks noGrp="1"/>
          </p:cNvGraphicFramePr>
          <p:nvPr>
            <p:extLst>
              <p:ext uri="{D42A27DB-BD31-4B8C-83A1-F6EECF244321}">
                <p14:modId xmlns:p14="http://schemas.microsoft.com/office/powerpoint/2010/main" val="3903116128"/>
              </p:ext>
            </p:extLst>
          </p:nvPr>
        </p:nvGraphicFramePr>
        <p:xfrm>
          <a:off x="228601" y="893970"/>
          <a:ext cx="11734798" cy="5640705"/>
        </p:xfrm>
        <a:graphic>
          <a:graphicData uri="http://schemas.openxmlformats.org/drawingml/2006/table">
            <a:tbl>
              <a:tblPr firstRow="1" bandRow="1">
                <a:tableStyleId>{5C22544A-7EE6-4342-B048-85BDC9FD1C3A}</a:tableStyleId>
              </a:tblPr>
              <a:tblGrid>
                <a:gridCol w="615235"/>
                <a:gridCol w="1588509"/>
                <a:gridCol w="1588509"/>
                <a:gridCol w="1588509"/>
                <a:gridCol w="1588509"/>
                <a:gridCol w="1588509"/>
                <a:gridCol w="1588509"/>
                <a:gridCol w="1588509"/>
              </a:tblGrid>
              <a:tr h="161925">
                <a:tc>
                  <a:txBody>
                    <a:bodyPr/>
                    <a:lstStyle/>
                    <a:p>
                      <a:endParaRPr lang="en-US" sz="800" dirty="0"/>
                    </a:p>
                  </a:txBody>
                  <a:tcPr/>
                </a:tc>
                <a:tc>
                  <a:txBody>
                    <a:bodyPr/>
                    <a:lstStyle/>
                    <a:p>
                      <a:r>
                        <a:rPr lang="en-US" sz="800" dirty="0" smtClean="0"/>
                        <a:t>Linear Regression</a:t>
                      </a:r>
                      <a:endParaRPr lang="en-US" sz="800" dirty="0"/>
                    </a:p>
                  </a:txBody>
                  <a:tcPr/>
                </a:tc>
                <a:tc>
                  <a:txBody>
                    <a:bodyPr/>
                    <a:lstStyle/>
                    <a:p>
                      <a:r>
                        <a:rPr lang="en-US" sz="800" dirty="0" smtClean="0"/>
                        <a:t>Decision Tree</a:t>
                      </a:r>
                      <a:endParaRPr lang="en-US" sz="800" dirty="0"/>
                    </a:p>
                  </a:txBody>
                  <a:tcPr/>
                </a:tc>
                <a:tc>
                  <a:txBody>
                    <a:bodyPr/>
                    <a:lstStyle/>
                    <a:p>
                      <a:r>
                        <a:rPr lang="en-US" sz="800" dirty="0" smtClean="0"/>
                        <a:t>Random Forest</a:t>
                      </a:r>
                      <a:endParaRPr lang="en-US" sz="800" dirty="0"/>
                    </a:p>
                  </a:txBody>
                  <a:tcPr/>
                </a:tc>
                <a:tc>
                  <a:txBody>
                    <a:bodyPr/>
                    <a:lstStyle/>
                    <a:p>
                      <a:r>
                        <a:rPr lang="en-US" sz="800" dirty="0" smtClean="0"/>
                        <a:t>Neural networks</a:t>
                      </a:r>
                      <a:endParaRPr lang="en-US" sz="800" dirty="0"/>
                    </a:p>
                  </a:txBody>
                  <a:tcPr/>
                </a:tc>
                <a:tc>
                  <a:txBody>
                    <a:bodyPr/>
                    <a:lstStyle/>
                    <a:p>
                      <a:r>
                        <a:rPr lang="en-US" sz="800" dirty="0" smtClean="0"/>
                        <a:t>SVMs</a:t>
                      </a:r>
                      <a:endParaRPr lang="en-US" sz="800" dirty="0"/>
                    </a:p>
                  </a:txBody>
                  <a:tcPr/>
                </a:tc>
                <a:tc>
                  <a:txBody>
                    <a:bodyPr/>
                    <a:lstStyle/>
                    <a:p>
                      <a:r>
                        <a:rPr lang="en-US" sz="800" dirty="0" smtClean="0"/>
                        <a:t>KNN</a:t>
                      </a:r>
                      <a:endParaRPr lang="en-US" sz="800" dirty="0"/>
                    </a:p>
                  </a:txBody>
                  <a:tcPr/>
                </a:tc>
                <a:tc>
                  <a:txBody>
                    <a:bodyPr/>
                    <a:lstStyle/>
                    <a:p>
                      <a:r>
                        <a:rPr lang="en-US" sz="800" dirty="0" smtClean="0"/>
                        <a:t>Naïve Bayes</a:t>
                      </a:r>
                      <a:endParaRPr lang="en-US" sz="800" dirty="0"/>
                    </a:p>
                  </a:txBody>
                  <a:tcPr/>
                </a:tc>
              </a:tr>
              <a:tr h="215265">
                <a:tc>
                  <a:txBody>
                    <a:bodyPr/>
                    <a:lstStyle/>
                    <a:p>
                      <a:endParaRPr lang="en-US" sz="800" dirty="0"/>
                    </a:p>
                  </a:txBody>
                  <a:tcPr/>
                </a:tc>
                <a:tc>
                  <a:txBody>
                    <a:bodyPr/>
                    <a:lstStyle/>
                    <a:p>
                      <a:r>
                        <a:rPr lang="en-US" sz="800" dirty="0" smtClean="0"/>
                        <a:t>Regression</a:t>
                      </a:r>
                      <a:endParaRPr lang="en-US" sz="800" dirty="0"/>
                    </a:p>
                  </a:txBody>
                  <a:tcPr/>
                </a:tc>
                <a:tc>
                  <a:txBody>
                    <a:bodyPr/>
                    <a:lstStyle/>
                    <a:p>
                      <a:r>
                        <a:rPr lang="en-US" sz="800" dirty="0" smtClean="0"/>
                        <a:t>Classification</a:t>
                      </a:r>
                      <a:endParaRPr lang="en-US" sz="800" dirty="0"/>
                    </a:p>
                  </a:txBody>
                  <a:tcPr/>
                </a:tc>
                <a:tc>
                  <a:txBody>
                    <a:bodyPr/>
                    <a:lstStyle/>
                    <a:p>
                      <a:r>
                        <a:rPr lang="en-US" sz="800" dirty="0" smtClean="0"/>
                        <a:t>Classification/ Regression</a:t>
                      </a:r>
                      <a:endParaRPr lang="en-US" sz="800" dirty="0"/>
                    </a:p>
                  </a:txBody>
                  <a:tcPr/>
                </a:tc>
                <a:tc>
                  <a:txBody>
                    <a:bodyPr/>
                    <a:lstStyle/>
                    <a:p>
                      <a:r>
                        <a:rPr lang="en-US" sz="800" dirty="0" smtClean="0"/>
                        <a:t>Classification/ Regression</a:t>
                      </a:r>
                      <a:endParaRPr lang="en-US" sz="800" dirty="0"/>
                    </a:p>
                  </a:txBody>
                  <a:tcPr/>
                </a:tc>
                <a:tc>
                  <a:txBody>
                    <a:bodyPr/>
                    <a:lstStyle/>
                    <a:p>
                      <a:r>
                        <a:rPr lang="en-US" sz="800" dirty="0" smtClean="0"/>
                        <a:t>Classification/Regression</a:t>
                      </a:r>
                      <a:endParaRPr lang="en-US" sz="800" dirty="0"/>
                    </a:p>
                  </a:txBody>
                  <a:tcPr/>
                </a:tc>
                <a:tc>
                  <a:txBody>
                    <a:bodyPr/>
                    <a:lstStyle/>
                    <a:p>
                      <a:r>
                        <a:rPr lang="en-US" sz="800" dirty="0" smtClean="0"/>
                        <a:t>Classification/ Regression</a:t>
                      </a:r>
                    </a:p>
                  </a:txBody>
                  <a:tcPr/>
                </a:tc>
                <a:tc>
                  <a:txBody>
                    <a:bodyPr/>
                    <a:lstStyle/>
                    <a:p>
                      <a:r>
                        <a:rPr lang="en-US" sz="800" dirty="0" smtClean="0"/>
                        <a:t>Classification</a:t>
                      </a:r>
                      <a:endParaRPr lang="en-US" sz="800" dirty="0"/>
                    </a:p>
                  </a:txBody>
                  <a:tcPr/>
                </a:tc>
              </a:tr>
              <a:tr h="370840">
                <a:tc>
                  <a:txBody>
                    <a:bodyPr/>
                    <a:lstStyle/>
                    <a:p>
                      <a:r>
                        <a:rPr lang="en-US" sz="800" dirty="0" smtClean="0"/>
                        <a:t>Use</a:t>
                      </a:r>
                      <a:r>
                        <a:rPr lang="en-US" sz="800" baseline="0" dirty="0" smtClean="0"/>
                        <a:t> case</a:t>
                      </a:r>
                      <a:endParaRPr lang="en-US" sz="800" dirty="0"/>
                    </a:p>
                  </a:txBody>
                  <a:tcPr/>
                </a:tc>
                <a:tc>
                  <a:txBody>
                    <a:bodyPr/>
                    <a:lstStyle/>
                    <a:p>
                      <a:pPr marL="171450" indent="-171450">
                        <a:buFont typeface="Arial" panose="020B0604020202020204" pitchFamily="34" charset="0"/>
                        <a:buChar char="•"/>
                      </a:pPr>
                      <a:r>
                        <a:rPr lang="en-US" sz="800" dirty="0" smtClean="0"/>
                        <a:t>The first look at dataset</a:t>
                      </a:r>
                    </a:p>
                    <a:p>
                      <a:pPr marL="171450" indent="-171450">
                        <a:buFont typeface="Arial" panose="020B0604020202020204" pitchFamily="34" charset="0"/>
                        <a:buChar char="•"/>
                      </a:pPr>
                      <a:r>
                        <a:rPr lang="en-US" sz="800" dirty="0" smtClean="0"/>
                        <a:t>Baseline predictions</a:t>
                      </a:r>
                    </a:p>
                    <a:p>
                      <a:pPr marL="171450" indent="-171450">
                        <a:buFont typeface="Arial" panose="020B0604020202020204" pitchFamily="34" charset="0"/>
                        <a:buChar char="•"/>
                      </a:pPr>
                      <a:r>
                        <a:rPr lang="en-US" sz="800" dirty="0" smtClean="0"/>
                        <a:t>Numerical data with lots of features</a:t>
                      </a:r>
                      <a:endParaRPr lang="en-US" sz="800"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The</a:t>
                      </a:r>
                      <a:r>
                        <a:rPr lang="en-US" sz="800" baseline="0" dirty="0" smtClean="0"/>
                        <a:t> first look at dataset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Credit risk analysis</a:t>
                      </a:r>
                      <a:endParaRPr lang="en-US" sz="800" dirty="0" smtClean="0"/>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The</a:t>
                      </a:r>
                      <a:r>
                        <a:rPr lang="en-US" sz="800" baseline="0" dirty="0" smtClean="0"/>
                        <a:t> first look at dataset</a:t>
                      </a:r>
                    </a:p>
                    <a:p>
                      <a:pPr marL="171450" indent="-171450">
                        <a:buFont typeface="Arial" panose="020B0604020202020204" pitchFamily="34" charset="0"/>
                        <a:buChar char="•"/>
                      </a:pPr>
                      <a:r>
                        <a:rPr lang="en-US" sz="800" baseline="0" dirty="0" smtClean="0"/>
                        <a:t>Apt at almost any machine learning problem</a:t>
                      </a:r>
                      <a:endParaRPr lang="en-US" sz="800" dirty="0"/>
                    </a:p>
                  </a:txBody>
                  <a:tcPr/>
                </a:tc>
                <a:tc>
                  <a:txBody>
                    <a:bodyPr/>
                    <a:lstStyle/>
                    <a:p>
                      <a:pPr marL="171450" indent="-171450">
                        <a:buFont typeface="Arial" panose="020B0604020202020204" pitchFamily="34" charset="0"/>
                        <a:buChar char="•"/>
                      </a:pPr>
                      <a:r>
                        <a:rPr lang="en-US" sz="800" dirty="0" smtClean="0"/>
                        <a:t>Image</a:t>
                      </a:r>
                      <a:r>
                        <a:rPr lang="en-US" sz="800" baseline="0" dirty="0" smtClean="0"/>
                        <a:t> </a:t>
                      </a:r>
                      <a:r>
                        <a:rPr lang="en-US" sz="800" baseline="0" dirty="0" err="1" smtClean="0"/>
                        <a:t>reconigtion</a:t>
                      </a:r>
                      <a:endParaRPr lang="en-US" sz="800" baseline="0" dirty="0" smtClean="0"/>
                    </a:p>
                    <a:p>
                      <a:pPr marL="171450" indent="-171450">
                        <a:buFont typeface="Arial" panose="020B0604020202020204" pitchFamily="34" charset="0"/>
                        <a:buChar char="•"/>
                      </a:pPr>
                      <a:r>
                        <a:rPr lang="en-US" sz="800" baseline="0" dirty="0" smtClean="0"/>
                        <a:t>Speech recognition</a:t>
                      </a:r>
                      <a:endParaRPr lang="en-US" sz="800" dirty="0" smtClean="0"/>
                    </a:p>
                    <a:p>
                      <a:pPr marL="171450" indent="-171450">
                        <a:buFont typeface="Arial" panose="020B0604020202020204" pitchFamily="34" charset="0"/>
                        <a:buChar char="•"/>
                      </a:pPr>
                      <a:r>
                        <a:rPr lang="en-US" sz="800" dirty="0" smtClean="0"/>
                        <a:t>Vision</a:t>
                      </a:r>
                      <a:r>
                        <a:rPr lang="en-US" sz="800" baseline="0" dirty="0" smtClean="0"/>
                        <a:t> recognition</a:t>
                      </a:r>
                      <a:endParaRPr lang="en-US" sz="800" dirty="0" smtClean="0"/>
                    </a:p>
                    <a:p>
                      <a:pPr marL="171450" indent="-171450">
                        <a:buFont typeface="Arial" panose="020B0604020202020204" pitchFamily="34" charset="0"/>
                        <a:buChar char="•"/>
                      </a:pPr>
                      <a:r>
                        <a:rPr lang="en-US" sz="800" dirty="0" smtClean="0"/>
                        <a:t>Robotics</a:t>
                      </a:r>
                      <a:endParaRPr lang="en-US" sz="800" dirty="0"/>
                    </a:p>
                  </a:txBody>
                  <a:tcPr/>
                </a:tc>
                <a:tc>
                  <a:txBody>
                    <a:bodyPr/>
                    <a:lstStyle/>
                    <a:p>
                      <a:pPr marL="171450" indent="-171450">
                        <a:buFont typeface="Arial" panose="020B0604020202020204" pitchFamily="34" charset="0"/>
                        <a:buChar char="•"/>
                      </a:pPr>
                      <a:r>
                        <a:rPr lang="en-US" sz="800" dirty="0" smtClean="0"/>
                        <a:t>Feature intense</a:t>
                      </a:r>
                      <a:r>
                        <a:rPr lang="en-US" sz="800" baseline="0" dirty="0" smtClean="0"/>
                        <a:t> data, like text or genomic</a:t>
                      </a:r>
                      <a:endParaRPr lang="en-US" sz="800" dirty="0"/>
                    </a:p>
                  </a:txBody>
                  <a:tcPr/>
                </a:tc>
                <a:tc>
                  <a:txBody>
                    <a:bodyPr/>
                    <a:lstStyle/>
                    <a:p>
                      <a:pPr marL="171450" indent="-171450">
                        <a:buFont typeface="Arial" panose="020B0604020202020204" pitchFamily="34" charset="0"/>
                        <a:buChar char="•"/>
                      </a:pPr>
                      <a:r>
                        <a:rPr lang="en-US" sz="800" dirty="0" smtClean="0"/>
                        <a:t>Computer vision</a:t>
                      </a:r>
                    </a:p>
                    <a:p>
                      <a:pPr marL="171450" indent="-171450">
                        <a:buFont typeface="Arial" panose="020B0604020202020204" pitchFamily="34" charset="0"/>
                        <a:buChar char="•"/>
                      </a:pPr>
                      <a:r>
                        <a:rPr lang="en-US" sz="800" dirty="0" smtClean="0"/>
                        <a:t>Recommender systems</a:t>
                      </a:r>
                    </a:p>
                    <a:p>
                      <a:pPr marL="171450" indent="-171450">
                        <a:buFont typeface="Arial" panose="020B0604020202020204" pitchFamily="34" charset="0"/>
                        <a:buChar char="•"/>
                      </a:pPr>
                      <a:r>
                        <a:rPr lang="en-US" sz="800" dirty="0" smtClean="0"/>
                        <a:t>Multi-label tagging</a:t>
                      </a:r>
                    </a:p>
                    <a:p>
                      <a:pPr marL="171450" indent="-171450">
                        <a:buFont typeface="Arial" panose="020B0604020202020204" pitchFamily="34" charset="0"/>
                        <a:buChar char="•"/>
                      </a:pPr>
                      <a:r>
                        <a:rPr lang="en-US" sz="800" dirty="0" smtClean="0"/>
                        <a:t>Spell checking problems</a:t>
                      </a:r>
                      <a:endParaRPr lang="en-US" sz="800" dirty="0"/>
                    </a:p>
                  </a:txBody>
                  <a:tcPr/>
                </a:tc>
                <a:tc>
                  <a:txBody>
                    <a:bodyPr/>
                    <a:lstStyle/>
                    <a:p>
                      <a:pPr marL="171450" indent="-171450">
                        <a:buFont typeface="Arial" panose="020B0604020202020204" pitchFamily="34" charset="0"/>
                        <a:buChar char="•"/>
                      </a:pPr>
                      <a:r>
                        <a:rPr lang="en-US" sz="800" dirty="0" smtClean="0"/>
                        <a:t>Text classification</a:t>
                      </a:r>
                    </a:p>
                    <a:p>
                      <a:pPr marL="171450" indent="-171450">
                        <a:buFont typeface="Arial" panose="020B0604020202020204" pitchFamily="34" charset="0"/>
                        <a:buChar char="•"/>
                      </a:pPr>
                      <a:r>
                        <a:rPr lang="en-US" sz="800" dirty="0" smtClean="0"/>
                        <a:t>Spam detection</a:t>
                      </a:r>
                    </a:p>
                    <a:p>
                      <a:pPr marL="171450" indent="-171450">
                        <a:buFont typeface="Arial" panose="020B0604020202020204" pitchFamily="34" charset="0"/>
                        <a:buChar char="•"/>
                      </a:pPr>
                      <a:r>
                        <a:rPr lang="en-US" sz="800" dirty="0" smtClean="0"/>
                        <a:t>Real time prediction</a:t>
                      </a:r>
                      <a:endParaRPr lang="en-US" sz="800" dirty="0"/>
                    </a:p>
                  </a:txBody>
                  <a:tcPr/>
                </a:tc>
              </a:tr>
              <a:tr h="370840">
                <a:tc>
                  <a:txBody>
                    <a:bodyPr/>
                    <a:lstStyle/>
                    <a:p>
                      <a:r>
                        <a:rPr lang="en-US" sz="800" dirty="0" smtClean="0"/>
                        <a:t>Pros</a:t>
                      </a:r>
                      <a:endParaRPr lang="en-US" sz="800" dirty="0"/>
                    </a:p>
                  </a:txBody>
                  <a:tcPr/>
                </a:tc>
                <a:tc>
                  <a:txBody>
                    <a:bodyPr/>
                    <a:lstStyle/>
                    <a:p>
                      <a:pPr marL="171450" indent="-171450">
                        <a:buFont typeface="Arial" panose="020B0604020202020204" pitchFamily="34" charset="0"/>
                        <a:buChar char="•"/>
                      </a:pPr>
                      <a:r>
                        <a:rPr lang="en-US" sz="800" dirty="0" smtClean="0"/>
                        <a:t>Very</a:t>
                      </a:r>
                      <a:r>
                        <a:rPr lang="en-US" sz="800" baseline="0" dirty="0" smtClean="0"/>
                        <a:t> fast</a:t>
                      </a:r>
                    </a:p>
                    <a:p>
                      <a:pPr marL="171450" indent="-171450">
                        <a:buFont typeface="Arial" panose="020B0604020202020204" pitchFamily="34" charset="0"/>
                        <a:buChar char="•"/>
                      </a:pPr>
                      <a:r>
                        <a:rPr lang="en-US" sz="800" baseline="0" dirty="0" smtClean="0"/>
                        <a:t>Easy to understand the model</a:t>
                      </a:r>
                    </a:p>
                    <a:p>
                      <a:pPr marL="171450" indent="-171450">
                        <a:buFont typeface="Arial" panose="020B0604020202020204" pitchFamily="34" charset="0"/>
                        <a:buChar char="•"/>
                      </a:pPr>
                      <a:r>
                        <a:rPr lang="en-US" sz="800" baseline="0" dirty="0" smtClean="0"/>
                        <a:t>Seldom </a:t>
                      </a:r>
                      <a:r>
                        <a:rPr lang="en-US" sz="800" baseline="0" dirty="0" err="1" smtClean="0"/>
                        <a:t>overfits</a:t>
                      </a:r>
                      <a:endParaRPr lang="en-US" sz="800" baseline="0" dirty="0" smtClean="0"/>
                    </a:p>
                    <a:p>
                      <a:pPr marL="171450" indent="-171450">
                        <a:buFont typeface="Arial" panose="020B0604020202020204" pitchFamily="34" charset="0"/>
                        <a:buChar char="•"/>
                      </a:pPr>
                      <a:r>
                        <a:rPr lang="en-US" sz="800" baseline="0" dirty="0" smtClean="0"/>
                        <a:t>Using L1 &amp; L2 regularization is effective in feature </a:t>
                      </a:r>
                      <a:r>
                        <a:rPr lang="en-US" sz="800" baseline="0" dirty="0" err="1" smtClean="0"/>
                        <a:t>slection</a:t>
                      </a:r>
                      <a:endParaRPr lang="en-US" sz="800" baseline="0" dirty="0" smtClean="0"/>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Fast</a:t>
                      </a:r>
                    </a:p>
                    <a:p>
                      <a:pPr marL="171450" indent="-171450">
                        <a:buFont typeface="Arial" panose="020B0604020202020204" pitchFamily="34" charset="0"/>
                        <a:buChar char="•"/>
                      </a:pPr>
                      <a:r>
                        <a:rPr lang="en-US" sz="800" dirty="0" smtClean="0"/>
                        <a:t>Robust to</a:t>
                      </a:r>
                      <a:r>
                        <a:rPr lang="en-US" sz="800" baseline="0" dirty="0" smtClean="0"/>
                        <a:t> noise and missing values</a:t>
                      </a:r>
                    </a:p>
                    <a:p>
                      <a:pPr marL="171450" indent="-171450">
                        <a:buFont typeface="Arial" panose="020B0604020202020204" pitchFamily="34" charset="0"/>
                        <a:buChar char="•"/>
                      </a:pPr>
                      <a:r>
                        <a:rPr lang="en-US" sz="800" baseline="0" dirty="0" smtClean="0"/>
                        <a:t>Easy to understand the model</a:t>
                      </a:r>
                      <a:endParaRPr lang="en-US" sz="800" dirty="0" smtClean="0"/>
                    </a:p>
                  </a:txBody>
                  <a:tcPr/>
                </a:tc>
                <a:tc>
                  <a:txBody>
                    <a:bodyPr/>
                    <a:lstStyle/>
                    <a:p>
                      <a:pPr marL="171450" indent="-171450">
                        <a:buFont typeface="Arial" panose="020B0604020202020204" pitchFamily="34" charset="0"/>
                        <a:buChar char="•"/>
                      </a:pPr>
                      <a:r>
                        <a:rPr lang="en-US" sz="800" dirty="0" smtClean="0"/>
                        <a:t>Less</a:t>
                      </a:r>
                      <a:r>
                        <a:rPr lang="en-US" sz="800" baseline="0" dirty="0" smtClean="0"/>
                        <a:t> prone to overfitting</a:t>
                      </a:r>
                    </a:p>
                    <a:p>
                      <a:pPr marL="171450" indent="-171450">
                        <a:buFont typeface="Arial" panose="020B0604020202020204" pitchFamily="34" charset="0"/>
                        <a:buChar char="•"/>
                      </a:pPr>
                      <a:r>
                        <a:rPr lang="en-US" sz="800" baseline="0" dirty="0" smtClean="0"/>
                        <a:t>Can model complex relationships</a:t>
                      </a:r>
                    </a:p>
                    <a:p>
                      <a:pPr marL="171450" indent="-171450">
                        <a:buFont typeface="Arial" panose="020B0604020202020204" pitchFamily="34" charset="0"/>
                        <a:buChar char="•"/>
                      </a:pPr>
                      <a:r>
                        <a:rPr lang="en-US" sz="800" baseline="0" dirty="0" smtClean="0"/>
                        <a:t>Handles high dimensional spaces as well as large number of training examples</a:t>
                      </a:r>
                    </a:p>
                    <a:p>
                      <a:pPr marL="171450" indent="-171450">
                        <a:buFont typeface="Arial" panose="020B0604020202020204" pitchFamily="34" charset="0"/>
                        <a:buChar char="•"/>
                      </a:pPr>
                      <a:r>
                        <a:rPr lang="en-US" sz="800" baseline="0" dirty="0" smtClean="0"/>
                        <a:t>Automatically handles missing values</a:t>
                      </a:r>
                    </a:p>
                    <a:p>
                      <a:pPr marL="171450" indent="-171450">
                        <a:buFont typeface="Arial" panose="020B0604020202020204" pitchFamily="34" charset="0"/>
                        <a:buChar char="•"/>
                      </a:pPr>
                      <a:r>
                        <a:rPr lang="en-US" sz="800" baseline="0" dirty="0" smtClean="0"/>
                        <a:t>No need to transform any variable</a:t>
                      </a:r>
                    </a:p>
                  </a:txBody>
                  <a:tcPr/>
                </a:tc>
                <a:tc>
                  <a:txBody>
                    <a:bodyPr/>
                    <a:lstStyle/>
                    <a:p>
                      <a:pPr marL="171450" indent="-171450">
                        <a:buFont typeface="Arial" panose="020B0604020202020204" pitchFamily="34" charset="0"/>
                        <a:buChar char="•"/>
                      </a:pPr>
                      <a:r>
                        <a:rPr lang="en-US" sz="800" dirty="0" smtClean="0"/>
                        <a:t>Powerful</a:t>
                      </a:r>
                    </a:p>
                    <a:p>
                      <a:pPr marL="171450" indent="-171450">
                        <a:buFont typeface="Arial" panose="020B0604020202020204" pitchFamily="34" charset="0"/>
                        <a:buChar char="•"/>
                      </a:pPr>
                      <a:r>
                        <a:rPr lang="en-US" sz="800" dirty="0" smtClean="0"/>
                        <a:t>Can</a:t>
                      </a:r>
                      <a:r>
                        <a:rPr lang="en-US" sz="800" baseline="0" dirty="0" smtClean="0"/>
                        <a:t> model very complex relationships</a:t>
                      </a:r>
                    </a:p>
                    <a:p>
                      <a:pPr marL="171450" indent="-171450">
                        <a:buFont typeface="Arial" panose="020B0604020202020204" pitchFamily="34" charset="0"/>
                        <a:buChar char="•"/>
                      </a:pPr>
                      <a:r>
                        <a:rPr lang="en-US" sz="800" baseline="0" dirty="0" smtClean="0"/>
                        <a:t>Robust to outliers</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Can</a:t>
                      </a:r>
                      <a:r>
                        <a:rPr lang="en-US" sz="800" baseline="0" dirty="0" smtClean="0"/>
                        <a:t> model complex, nonlinear relationships</a:t>
                      </a:r>
                    </a:p>
                    <a:p>
                      <a:pPr marL="171450" indent="-171450">
                        <a:buFont typeface="Arial" panose="020B0604020202020204" pitchFamily="34" charset="0"/>
                        <a:buChar char="•"/>
                      </a:pPr>
                      <a:r>
                        <a:rPr lang="en-US" sz="800" baseline="0" dirty="0" smtClean="0"/>
                        <a:t>Robust to noise</a:t>
                      </a:r>
                    </a:p>
                    <a:p>
                      <a:pPr marL="171450" indent="-171450">
                        <a:buFont typeface="Arial" panose="020B0604020202020204" pitchFamily="34" charset="0"/>
                        <a:buChar char="•"/>
                      </a:pPr>
                      <a:r>
                        <a:rPr lang="en-US" sz="800" baseline="0" dirty="0" smtClean="0"/>
                        <a:t>Handles highly dimensional space well</a:t>
                      </a:r>
                    </a:p>
                    <a:p>
                      <a:pPr marL="171450" indent="-171450">
                        <a:buFont typeface="Arial" panose="020B0604020202020204" pitchFamily="34" charset="0"/>
                        <a:buChar char="•"/>
                      </a:pPr>
                      <a:r>
                        <a:rPr lang="en-US" sz="800" baseline="0" dirty="0" smtClean="0"/>
                        <a:t>Higher accuracy</a:t>
                      </a:r>
                      <a:endParaRPr lang="en-US" sz="800" dirty="0" smtClean="0"/>
                    </a:p>
                  </a:txBody>
                  <a:tcPr/>
                </a:tc>
                <a:tc>
                  <a:txBody>
                    <a:bodyPr/>
                    <a:lstStyle/>
                    <a:p>
                      <a:pPr marL="171450" indent="-171450">
                        <a:buFont typeface="Arial" panose="020B0604020202020204" pitchFamily="34" charset="0"/>
                        <a:buChar char="•"/>
                      </a:pPr>
                      <a:r>
                        <a:rPr lang="en-US" sz="800" dirty="0" smtClean="0"/>
                        <a:t>Simple</a:t>
                      </a:r>
                    </a:p>
                    <a:p>
                      <a:pPr marL="171450" indent="-171450">
                        <a:buFont typeface="Arial" panose="020B0604020202020204" pitchFamily="34" charset="0"/>
                        <a:buChar char="•"/>
                      </a:pPr>
                      <a:r>
                        <a:rPr lang="en-US" sz="800" dirty="0" smtClean="0"/>
                        <a:t>No training involved(lazy)</a:t>
                      </a:r>
                    </a:p>
                    <a:p>
                      <a:pPr marL="171450" indent="-171450">
                        <a:buFont typeface="Arial" panose="020B0604020202020204" pitchFamily="34" charset="0"/>
                        <a:buChar char="•"/>
                      </a:pPr>
                      <a:r>
                        <a:rPr lang="en-US" sz="800" dirty="0" err="1" smtClean="0"/>
                        <a:t>Canhandle</a:t>
                      </a:r>
                      <a:r>
                        <a:rPr lang="en-US" sz="800" dirty="0" smtClean="0"/>
                        <a:t> extreme multiclass problems (like tagging 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Easy</a:t>
                      </a:r>
                      <a:r>
                        <a:rPr lang="en-US" sz="800" baseline="0" dirty="0" smtClean="0"/>
                        <a:t> to interpret output</a:t>
                      </a:r>
                      <a:endParaRPr lang="en-US" sz="800" dirty="0" smtClean="0"/>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Avoid overfitting</a:t>
                      </a:r>
                    </a:p>
                    <a:p>
                      <a:pPr marL="171450" indent="-171450">
                        <a:buFont typeface="Arial" panose="020B0604020202020204" pitchFamily="34" charset="0"/>
                        <a:buChar char="•"/>
                      </a:pPr>
                      <a:r>
                        <a:rPr lang="en-US" sz="800" dirty="0" smtClean="0"/>
                        <a:t>Very few parameters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Simple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Easy and fast to implement, doesn’t require too much memory and can be used for online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Takes into account prior knowledge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smtClean="0"/>
                        <a:t>Useful</a:t>
                      </a:r>
                      <a:r>
                        <a:rPr lang="en-US" sz="800" baseline="0" dirty="0" smtClean="0"/>
                        <a:t> for very large data 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Easy to obtain the estimated probability for </a:t>
                      </a:r>
                      <a:r>
                        <a:rPr lang="en-US" sz="800" baseline="0" smtClean="0"/>
                        <a:t>a prediction</a:t>
                      </a:r>
                      <a:endParaRPr lang="en-US" sz="800" dirty="0" smtClean="0"/>
                    </a:p>
                  </a:txBody>
                  <a:tcPr/>
                </a:tc>
              </a:tr>
              <a:tr h="370840">
                <a:tc>
                  <a:txBody>
                    <a:bodyPr/>
                    <a:lstStyle/>
                    <a:p>
                      <a:r>
                        <a:rPr lang="en-US" sz="800" dirty="0" smtClean="0"/>
                        <a:t>Cons</a:t>
                      </a:r>
                      <a:endParaRPr lang="en-US" sz="800" dirty="0"/>
                    </a:p>
                  </a:txBody>
                  <a:tcPr/>
                </a:tc>
                <a:tc>
                  <a:txBody>
                    <a:bodyPr/>
                    <a:lstStyle/>
                    <a:p>
                      <a:pPr marL="171450" indent="-171450">
                        <a:buFont typeface="Arial" panose="020B0604020202020204" pitchFamily="34" charset="0"/>
                        <a:buChar char="•"/>
                      </a:pPr>
                      <a:r>
                        <a:rPr lang="en-US" sz="800" dirty="0" smtClean="0"/>
                        <a:t>Unable to model complex relationships</a:t>
                      </a:r>
                    </a:p>
                    <a:p>
                      <a:pPr marL="171450" indent="-171450">
                        <a:buFont typeface="Arial" panose="020B0604020202020204" pitchFamily="34" charset="0"/>
                        <a:buChar char="•"/>
                      </a:pPr>
                      <a:r>
                        <a:rPr lang="en-US" sz="800" dirty="0" smtClean="0"/>
                        <a:t>Unable</a:t>
                      </a:r>
                      <a:r>
                        <a:rPr lang="en-US" sz="800" baseline="0" dirty="0" smtClean="0"/>
                        <a:t> to capture nonlinear relationships without first transforming the inputs</a:t>
                      </a:r>
                      <a:endParaRPr lang="en-US" sz="800" dirty="0" smtClean="0"/>
                    </a:p>
                    <a:p>
                      <a:pPr marL="171450" indent="-171450">
                        <a:buFont typeface="Arial" panose="020B0604020202020204" pitchFamily="34" charset="0"/>
                        <a:buChar char="•"/>
                      </a:pPr>
                      <a:r>
                        <a:rPr lang="en-US" sz="800" b="0" dirty="0" smtClean="0"/>
                        <a:t>Can</a:t>
                      </a:r>
                      <a:r>
                        <a:rPr lang="en-US" sz="800" b="0" baseline="0" dirty="0" smtClean="0"/>
                        <a:t> suffer from outliers</a:t>
                      </a:r>
                      <a:endParaRPr lang="en-US" sz="800" b="0" dirty="0"/>
                    </a:p>
                  </a:txBody>
                  <a:tcPr/>
                </a:tc>
                <a:tc>
                  <a:txBody>
                    <a:bodyPr/>
                    <a:lstStyle/>
                    <a:p>
                      <a:pPr marL="171450" indent="-171450">
                        <a:buFont typeface="Arial" panose="020B0604020202020204" pitchFamily="34" charset="0"/>
                        <a:buChar char="•"/>
                      </a:pPr>
                      <a:r>
                        <a:rPr lang="en-US" sz="800" dirty="0" smtClean="0"/>
                        <a:t>Prone to overfitting</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Difficult</a:t>
                      </a:r>
                      <a:r>
                        <a:rPr lang="en-US" sz="800" baseline="0" dirty="0" smtClean="0"/>
                        <a:t> </a:t>
                      </a:r>
                      <a:r>
                        <a:rPr lang="en-US" sz="800" dirty="0" smtClean="0"/>
                        <a:t>to interpret</a:t>
                      </a:r>
                    </a:p>
                    <a:p>
                      <a:pPr marL="171450" indent="-171450">
                        <a:buFont typeface="Arial" panose="020B0604020202020204" pitchFamily="34" charset="0"/>
                        <a:buChar char="•"/>
                      </a:pPr>
                      <a:r>
                        <a:rPr lang="en-US" sz="800" dirty="0" smtClean="0"/>
                        <a:t>Biased in multiclass problems toward more frequent classes</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Prone to overfitting</a:t>
                      </a:r>
                    </a:p>
                    <a:p>
                      <a:pPr marL="171450" indent="-171450">
                        <a:buFont typeface="Arial" panose="020B0604020202020204" pitchFamily="34" charset="0"/>
                        <a:buChar char="•"/>
                      </a:pPr>
                      <a:r>
                        <a:rPr lang="en-US" sz="800" dirty="0" smtClean="0"/>
                        <a:t>Long</a:t>
                      </a:r>
                      <a:r>
                        <a:rPr lang="en-US" sz="800" baseline="0" dirty="0" smtClean="0"/>
                        <a:t> training time</a:t>
                      </a:r>
                    </a:p>
                    <a:p>
                      <a:pPr marL="171450" indent="-171450">
                        <a:buFont typeface="Arial" panose="020B0604020202020204" pitchFamily="34" charset="0"/>
                        <a:buChar char="•"/>
                      </a:pPr>
                      <a:r>
                        <a:rPr lang="en-US" sz="800" baseline="0" dirty="0" smtClean="0"/>
                        <a:t>Requires significant computing power for large datasets</a:t>
                      </a:r>
                    </a:p>
                    <a:p>
                      <a:pPr marL="171450" indent="-171450">
                        <a:buFont typeface="Arial" panose="020B0604020202020204" pitchFamily="34" charset="0"/>
                        <a:buChar char="•"/>
                      </a:pPr>
                      <a:r>
                        <a:rPr lang="en-US" sz="800" baseline="0" dirty="0" smtClean="0"/>
                        <a:t>Model is unreadable</a:t>
                      </a:r>
                    </a:p>
                    <a:p>
                      <a:pPr marL="171450" indent="-171450">
                        <a:buFont typeface="Arial" panose="020B0604020202020204" pitchFamily="34" charset="0"/>
                        <a:buChar char="•"/>
                      </a:pPr>
                      <a:r>
                        <a:rPr lang="en-US" sz="800" baseline="0" dirty="0" smtClean="0"/>
                        <a:t>Difficult to set up</a:t>
                      </a:r>
                    </a:p>
                    <a:p>
                      <a:pPr marL="171450" indent="-171450">
                        <a:buFont typeface="Arial" panose="020B0604020202020204" pitchFamily="34" charset="0"/>
                        <a:buChar char="•"/>
                      </a:pPr>
                      <a:r>
                        <a:rPr lang="en-US" sz="800" dirty="0" smtClean="0"/>
                        <a:t>Difficult to tune because of too many parameters and you have also to decide the architecture of the network</a:t>
                      </a:r>
                    </a:p>
                  </a:txBody>
                  <a:tcPr/>
                </a:tc>
                <a:tc>
                  <a:txBody>
                    <a:bodyPr/>
                    <a:lstStyle/>
                    <a:p>
                      <a:pPr marL="171450" indent="-171450">
                        <a:buFont typeface="Arial" panose="020B0604020202020204" pitchFamily="34" charset="0"/>
                        <a:buChar char="•"/>
                      </a:pPr>
                      <a:r>
                        <a:rPr lang="en-US" sz="800" dirty="0" smtClean="0"/>
                        <a:t>Requires</a:t>
                      </a:r>
                      <a:r>
                        <a:rPr lang="en-US" sz="800" baseline="0" dirty="0" smtClean="0"/>
                        <a:t> significant memory and processing power (Inefficient to train)</a:t>
                      </a:r>
                    </a:p>
                    <a:p>
                      <a:pPr marL="171450" indent="-171450">
                        <a:buFont typeface="Arial" panose="020B0604020202020204" pitchFamily="34" charset="0"/>
                        <a:buChar char="•"/>
                      </a:pPr>
                      <a:r>
                        <a:rPr lang="en-US" sz="800" baseline="0" dirty="0" smtClean="0"/>
                        <a:t>Suffers from too many examples, after 10,000 examples it starts taking too long to train</a:t>
                      </a:r>
                    </a:p>
                    <a:p>
                      <a:pPr marL="171450" indent="-171450">
                        <a:buFont typeface="Arial" panose="020B0604020202020204" pitchFamily="34" charset="0"/>
                        <a:buChar char="•"/>
                      </a:pPr>
                      <a:r>
                        <a:rPr lang="en-US" sz="800" baseline="0" dirty="0" smtClean="0"/>
                        <a:t>Need to select a good kernel function</a:t>
                      </a:r>
                    </a:p>
                    <a:p>
                      <a:pPr marL="171450" indent="-171450">
                        <a:buFont typeface="Arial" panose="020B0604020202020204" pitchFamily="34" charset="0"/>
                        <a:buChar char="•"/>
                      </a:pPr>
                      <a:r>
                        <a:rPr lang="en-US" sz="800" dirty="0" smtClean="0"/>
                        <a:t>No standardized way for dealing with multi-class problems; fundamentally a binary classifier</a:t>
                      </a:r>
                      <a:endParaRPr lang="en-US" sz="800" dirty="0"/>
                    </a:p>
                  </a:txBody>
                  <a:tcPr/>
                </a:tc>
                <a:tc>
                  <a:txBody>
                    <a:bodyPr/>
                    <a:lstStyle/>
                    <a:p>
                      <a:pPr marL="171450" indent="-171450">
                        <a:buFont typeface="Arial" panose="020B0604020202020204" pitchFamily="34" charset="0"/>
                        <a:buChar char="•"/>
                      </a:pPr>
                      <a:r>
                        <a:rPr lang="en-US" sz="800" dirty="0" smtClean="0"/>
                        <a:t>Expensive and slow to predict new instances</a:t>
                      </a:r>
                    </a:p>
                    <a:p>
                      <a:pPr marL="171450" indent="-171450">
                        <a:buFont typeface="Arial" panose="020B0604020202020204" pitchFamily="34" charset="0"/>
                        <a:buChar char="•"/>
                      </a:pPr>
                      <a:r>
                        <a:rPr lang="en-US" sz="800" dirty="0" smtClean="0"/>
                        <a:t>Must define a meaningful distance function</a:t>
                      </a:r>
                    </a:p>
                    <a:p>
                      <a:pPr marL="171450" indent="-171450">
                        <a:buFont typeface="Arial" panose="020B0604020202020204" pitchFamily="34" charset="0"/>
                        <a:buChar char="•"/>
                      </a:pPr>
                      <a:r>
                        <a:rPr lang="en-US" sz="800" dirty="0" smtClean="0"/>
                        <a:t>Requires</a:t>
                      </a:r>
                      <a:r>
                        <a:rPr lang="en-US" sz="800" baseline="0" dirty="0" smtClean="0"/>
                        <a:t> dimension reduction ( e.g. with more than 10 dimensions)</a:t>
                      </a:r>
                      <a:endParaRPr lang="en-US" sz="800" dirty="0" smtClean="0"/>
                    </a:p>
                  </a:txBody>
                  <a:tcPr/>
                </a:tc>
                <a:tc>
                  <a:txBody>
                    <a:bodyPr/>
                    <a:lstStyle/>
                    <a:p>
                      <a:pPr marL="171450" indent="-171450">
                        <a:buFont typeface="Arial" panose="020B0604020202020204" pitchFamily="34" charset="0"/>
                        <a:buChar char="•"/>
                      </a:pPr>
                      <a:r>
                        <a:rPr lang="en-US" sz="800" dirty="0" smtClean="0"/>
                        <a:t>Fails estimating rare occurrences</a:t>
                      </a:r>
                    </a:p>
                    <a:p>
                      <a:pPr marL="171450" indent="-171450">
                        <a:buFont typeface="Arial" panose="020B0604020202020204" pitchFamily="34" charset="0"/>
                        <a:buChar char="•"/>
                      </a:pPr>
                      <a:r>
                        <a:rPr lang="en-US" sz="800" dirty="0" smtClean="0"/>
                        <a:t>Strong and unrealistic feature independence assumptions(however, in reality</a:t>
                      </a:r>
                      <a:r>
                        <a:rPr lang="en-US" sz="800" baseline="0" dirty="0" smtClean="0"/>
                        <a:t>, it works</a:t>
                      </a:r>
                      <a:r>
                        <a:rPr lang="en-US" sz="800" dirty="0" smtClean="0"/>
                        <a:t>)</a:t>
                      </a:r>
                    </a:p>
                    <a:p>
                      <a:pPr marL="171450" indent="-171450">
                        <a:buFont typeface="Arial" panose="020B0604020202020204" pitchFamily="34" charset="0"/>
                        <a:buChar char="•"/>
                      </a:pPr>
                      <a:r>
                        <a:rPr lang="en-US" sz="800" dirty="0" smtClean="0"/>
                        <a:t>Suffers from irrelevant features</a:t>
                      </a:r>
                    </a:p>
                  </a:txBody>
                  <a:tcPr/>
                </a:tc>
              </a:tr>
              <a:tr h="598482">
                <a:tc>
                  <a:txBody>
                    <a:bodyPr/>
                    <a:lstStyle/>
                    <a:p>
                      <a:r>
                        <a:rPr lang="en-US" sz="800" dirty="0" smtClean="0"/>
                        <a:t>Key words</a:t>
                      </a:r>
                      <a:endParaRPr lang="en-US" sz="800" dirty="0"/>
                    </a:p>
                  </a:txBody>
                  <a:tcPr/>
                </a:tc>
                <a:tc>
                  <a:txBody>
                    <a:bodyPr/>
                    <a:lstStyle/>
                    <a:p>
                      <a:pPr marL="171450" indent="-171450">
                        <a:buFont typeface="Arial" panose="020B0604020202020204" pitchFamily="34" charset="0"/>
                        <a:buChar char="•"/>
                      </a:pPr>
                      <a:r>
                        <a:rPr lang="en-US" sz="800" dirty="0" smtClean="0"/>
                        <a:t>Explanation</a:t>
                      </a:r>
                      <a:r>
                        <a:rPr lang="en-US" sz="800" baseline="0" dirty="0" smtClean="0"/>
                        <a:t> tool</a:t>
                      </a:r>
                    </a:p>
                    <a:p>
                      <a:pPr marL="171450" indent="-171450">
                        <a:buFont typeface="Arial" panose="020B0604020202020204" pitchFamily="34" charset="0"/>
                        <a:buChar char="•"/>
                      </a:pPr>
                      <a:r>
                        <a:rPr lang="en-US" sz="800" baseline="0" dirty="0" smtClean="0"/>
                        <a:t>Not a prediction tool</a:t>
                      </a:r>
                    </a:p>
                    <a:p>
                      <a:pPr marL="171450" indent="-171450">
                        <a:buFont typeface="Arial" panose="020B0604020202020204" pitchFamily="34" charset="0"/>
                        <a:buChar char="•"/>
                      </a:pPr>
                      <a:r>
                        <a:rPr lang="en-US" sz="800" dirty="0" smtClean="0"/>
                        <a:t>L1 &amp; L2 regularization</a:t>
                      </a:r>
                    </a:p>
                    <a:p>
                      <a:pPr marL="171450" indent="-171450">
                        <a:buFont typeface="Arial" panose="020B0604020202020204" pitchFamily="34" charset="0"/>
                        <a:buChar char="•"/>
                      </a:pPr>
                      <a:r>
                        <a:rPr lang="en-US" sz="800" dirty="0" err="1" smtClean="0"/>
                        <a:t>Lniearity</a:t>
                      </a:r>
                      <a:endParaRPr lang="en-US" sz="800" dirty="0" smtClean="0"/>
                    </a:p>
                    <a:p>
                      <a:pPr marL="171450" indent="-171450">
                        <a:buFont typeface="Arial" panose="020B0604020202020204" pitchFamily="34" charset="0"/>
                        <a:buChar char="•"/>
                      </a:pPr>
                      <a:r>
                        <a:rPr lang="en-US" sz="800" dirty="0" err="1" smtClean="0"/>
                        <a:t>Heterokedasticity</a:t>
                      </a:r>
                      <a:endParaRPr lang="en-US" sz="800" dirty="0" smtClean="0"/>
                    </a:p>
                    <a:p>
                      <a:pPr marL="171450" indent="-171450">
                        <a:buFont typeface="Arial" panose="020B0604020202020204" pitchFamily="34" charset="0"/>
                        <a:buChar char="•"/>
                      </a:pPr>
                      <a:r>
                        <a:rPr lang="en-US" sz="800" dirty="0" smtClean="0"/>
                        <a:t>Multicollinearity</a:t>
                      </a:r>
                    </a:p>
                  </a:txBody>
                  <a:tcPr/>
                </a:tc>
                <a:tc>
                  <a:txBody>
                    <a:bodyPr/>
                    <a:lstStyle/>
                    <a:p>
                      <a:pPr marL="171450" indent="-171450">
                        <a:buFont typeface="Arial" panose="020B0604020202020204" pitchFamily="34" charset="0"/>
                        <a:buChar char="•"/>
                      </a:pPr>
                      <a:r>
                        <a:rPr lang="en-US" sz="800" dirty="0" smtClean="0"/>
                        <a:t>Split:</a:t>
                      </a:r>
                      <a:r>
                        <a:rPr lang="en-US" sz="800" baseline="0" dirty="0" smtClean="0"/>
                        <a:t> Gini, Entropy, </a:t>
                      </a:r>
                    </a:p>
                    <a:p>
                      <a:pPr marL="171450" indent="-171450">
                        <a:buFont typeface="Arial" panose="020B0604020202020204" pitchFamily="34" charset="0"/>
                        <a:buChar char="•"/>
                      </a:pPr>
                      <a:r>
                        <a:rPr lang="en-US" sz="800" baseline="0" dirty="0" smtClean="0"/>
                        <a:t>Information gain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Nonparametric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Tree structure (noted, leaf, split,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aseline="0" dirty="0" smtClean="0"/>
                        <a:t>Inductive bias(restrictor bias, preference bias)</a:t>
                      </a:r>
                    </a:p>
                  </a:txBody>
                  <a:tcPr/>
                </a:tc>
                <a:tc>
                  <a:txBody>
                    <a:bodyPr/>
                    <a:lstStyle/>
                    <a:p>
                      <a:pPr marL="171450" indent="-171450">
                        <a:buFont typeface="Arial" panose="020B0604020202020204" pitchFamily="34" charset="0"/>
                        <a:buChar char="•"/>
                      </a:pPr>
                      <a:r>
                        <a:rPr lang="en-US" sz="800" dirty="0" smtClean="0"/>
                        <a:t>Feature importance</a:t>
                      </a:r>
                    </a:p>
                    <a:p>
                      <a:pPr marL="171450" indent="-171450">
                        <a:buFont typeface="Arial" panose="020B0604020202020204" pitchFamily="34" charset="0"/>
                        <a:buChar char="•"/>
                      </a:pPr>
                      <a:r>
                        <a:rPr lang="en-US" sz="800" dirty="0" smtClean="0"/>
                        <a:t>Out of bag error</a:t>
                      </a:r>
                    </a:p>
                    <a:p>
                      <a:pPr marL="171450" indent="-171450">
                        <a:buFont typeface="Arial" panose="020B0604020202020204" pitchFamily="34" charset="0"/>
                        <a:buChar char="•"/>
                      </a:pPr>
                      <a:r>
                        <a:rPr lang="en-US" sz="800" dirty="0" smtClean="0"/>
                        <a:t>Boosting</a:t>
                      </a:r>
                    </a:p>
                    <a:p>
                      <a:pPr marL="171450" indent="-171450">
                        <a:buFont typeface="Arial" panose="020B0604020202020204" pitchFamily="34" charset="0"/>
                        <a:buChar char="•"/>
                      </a:pPr>
                      <a:r>
                        <a:rPr lang="en-US" sz="800" dirty="0" smtClean="0"/>
                        <a:t>Ensemble</a:t>
                      </a:r>
                      <a:endParaRPr lang="en-US" sz="800" dirty="0"/>
                    </a:p>
                  </a:txBody>
                  <a:tcPr/>
                </a:tc>
                <a:tc>
                  <a:txBody>
                    <a:bodyPr/>
                    <a:lstStyle/>
                    <a:p>
                      <a:pPr marL="171450" indent="-171450">
                        <a:buFont typeface="Arial" panose="020B0604020202020204" pitchFamily="34" charset="0"/>
                        <a:buChar char="•"/>
                      </a:pPr>
                      <a:r>
                        <a:rPr lang="en-US" sz="800" dirty="0" smtClean="0"/>
                        <a:t>Back propagation</a:t>
                      </a:r>
                    </a:p>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Kernel</a:t>
                      </a:r>
                      <a:r>
                        <a:rPr lang="en-US" sz="800" baseline="0" dirty="0" smtClean="0"/>
                        <a:t> Trick</a:t>
                      </a:r>
                    </a:p>
                    <a:p>
                      <a:pPr marL="171450" indent="-171450">
                        <a:buFont typeface="Arial" panose="020B0604020202020204" pitchFamily="34" charset="0"/>
                        <a:buChar char="•"/>
                      </a:pPr>
                      <a:r>
                        <a:rPr lang="en-US" sz="800" baseline="0" dirty="0" smtClean="0"/>
                        <a:t>Margin</a:t>
                      </a:r>
                      <a:endParaRPr lang="en-US" sz="800" dirty="0"/>
                    </a:p>
                  </a:txBody>
                  <a:tcPr/>
                </a:tc>
                <a:tc>
                  <a:txBody>
                    <a:bodyPr/>
                    <a:lstStyle/>
                    <a:p>
                      <a:pPr marL="171450" indent="-171450">
                        <a:buFont typeface="Arial" panose="020B0604020202020204" pitchFamily="34" charset="0"/>
                        <a:buChar char="•"/>
                      </a:pPr>
                      <a:r>
                        <a:rPr lang="en-US" sz="800" dirty="0" smtClean="0"/>
                        <a:t>Lazy</a:t>
                      </a:r>
                      <a:r>
                        <a:rPr lang="en-US" sz="800" baseline="0" dirty="0" smtClean="0"/>
                        <a:t> learner</a:t>
                      </a:r>
                    </a:p>
                    <a:p>
                      <a:pPr marL="171450" indent="-171450">
                        <a:buFont typeface="Arial" panose="020B0604020202020204" pitchFamily="34" charset="0"/>
                        <a:buChar char="•"/>
                      </a:pPr>
                      <a:r>
                        <a:rPr lang="en-US" sz="800" baseline="0" dirty="0" smtClean="0"/>
                        <a:t>Instance based learning</a:t>
                      </a:r>
                    </a:p>
                    <a:p>
                      <a:pPr marL="171450" indent="-171450">
                        <a:buFont typeface="Arial" panose="020B0604020202020204" pitchFamily="34" charset="0"/>
                        <a:buChar char="•"/>
                      </a:pPr>
                      <a:r>
                        <a:rPr lang="en-US" sz="800" baseline="0" dirty="0" smtClean="0"/>
                        <a:t>Nonparametric model</a:t>
                      </a:r>
                    </a:p>
                    <a:p>
                      <a:pPr marL="171450" indent="-171450">
                        <a:buFont typeface="Arial" panose="020B0604020202020204" pitchFamily="34" charset="0"/>
                        <a:buChar char="•"/>
                      </a:pPr>
                      <a:r>
                        <a:rPr lang="en-US" sz="800" baseline="0" dirty="0" smtClean="0"/>
                        <a:t>Distance function (Euclidean, Manhattan)</a:t>
                      </a:r>
                    </a:p>
                    <a:p>
                      <a:pPr marL="171450" indent="-171450">
                        <a:buFont typeface="Arial" panose="020B0604020202020204" pitchFamily="34" charset="0"/>
                        <a:buChar char="•"/>
                      </a:pPr>
                      <a:r>
                        <a:rPr lang="en-US" sz="800" baseline="0" dirty="0" smtClean="0"/>
                        <a:t>Locality</a:t>
                      </a:r>
                      <a:endParaRPr lang="en-US" sz="800" dirty="0"/>
                    </a:p>
                  </a:txBody>
                  <a:tcPr/>
                </a:tc>
                <a:tc>
                  <a:txBody>
                    <a:bodyPr/>
                    <a:lstStyle/>
                    <a:p>
                      <a:pPr marL="171450" indent="-171450">
                        <a:buFont typeface="Arial" panose="020B0604020202020204" pitchFamily="34" charset="0"/>
                        <a:buChar char="•"/>
                      </a:pPr>
                      <a:r>
                        <a:rPr lang="en-US" sz="800" dirty="0" smtClean="0"/>
                        <a:t>Prior</a:t>
                      </a:r>
                      <a:r>
                        <a:rPr lang="en-US" sz="800" baseline="0" dirty="0" smtClean="0"/>
                        <a:t> probability (dot) Test evidence =&gt; Posterior probability</a:t>
                      </a:r>
                    </a:p>
                    <a:p>
                      <a:pPr marL="171450" indent="-171450">
                        <a:buFont typeface="Arial" panose="020B0604020202020204" pitchFamily="34" charset="0"/>
                        <a:buChar char="•"/>
                      </a:pPr>
                      <a:r>
                        <a:rPr lang="en-US" sz="800" baseline="0" dirty="0" smtClean="0"/>
                        <a:t>conditional independence assumption</a:t>
                      </a:r>
                    </a:p>
                    <a:p>
                      <a:pPr marL="171450" indent="-171450">
                        <a:buFont typeface="Arial" panose="020B0604020202020204" pitchFamily="34" charset="0"/>
                        <a:buChar char="•"/>
                      </a:pPr>
                      <a:r>
                        <a:rPr lang="en-US" sz="800" baseline="0" dirty="0" smtClean="0"/>
                        <a:t>Zero frequency</a:t>
                      </a:r>
                    </a:p>
                  </a:txBody>
                  <a:tcPr/>
                </a:tc>
              </a:tr>
              <a:tr h="370840">
                <a:tc>
                  <a:txBody>
                    <a:bodyPr/>
                    <a:lstStyle/>
                    <a:p>
                      <a:r>
                        <a:rPr lang="en-US" sz="800" dirty="0" smtClean="0"/>
                        <a:t>Parameters to tune</a:t>
                      </a:r>
                      <a:endParaRPr lang="en-US" sz="800" dirty="0"/>
                    </a:p>
                  </a:txBody>
                  <a:tcPr/>
                </a:tc>
                <a:tc>
                  <a:txBody>
                    <a:bodyPr/>
                    <a:lstStyle/>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baseline="0" dirty="0" err="1" smtClean="0"/>
                        <a:t>Max_depth</a:t>
                      </a:r>
                      <a:endParaRPr lang="en-US" sz="800" baseline="0" dirty="0" smtClean="0"/>
                    </a:p>
                    <a:p>
                      <a:pPr marL="171450" indent="-171450">
                        <a:buFont typeface="Arial" panose="020B0604020202020204" pitchFamily="34" charset="0"/>
                        <a:buChar char="•"/>
                      </a:pPr>
                      <a:r>
                        <a:rPr lang="en-US" sz="800" baseline="0" dirty="0" err="1" smtClean="0"/>
                        <a:t>Min_samples_split</a:t>
                      </a:r>
                      <a:endParaRPr lang="en-US" sz="800" baseline="0" dirty="0" smtClean="0"/>
                    </a:p>
                    <a:p>
                      <a:pPr marL="171450" indent="-171450">
                        <a:buFont typeface="Arial" panose="020B0604020202020204" pitchFamily="34" charset="0"/>
                        <a:buChar char="•"/>
                      </a:pPr>
                      <a:r>
                        <a:rPr lang="en-US" sz="800" baseline="0" dirty="0" err="1" smtClean="0"/>
                        <a:t>Min_samples_leaf</a:t>
                      </a:r>
                      <a:endParaRPr lang="en-US" sz="800" baseline="0" dirty="0" smtClean="0"/>
                    </a:p>
                  </a:txBody>
                  <a:tcPr/>
                </a:tc>
                <a:tc>
                  <a:txBody>
                    <a:bodyPr/>
                    <a:lstStyle/>
                    <a:p>
                      <a:pPr marL="171450" indent="-171450">
                        <a:buFont typeface="Arial" panose="020B0604020202020204" pitchFamily="34" charset="0"/>
                        <a:buChar char="•"/>
                      </a:pPr>
                      <a:r>
                        <a:rPr lang="en-US" sz="800" dirty="0" smtClean="0"/>
                        <a:t>Number</a:t>
                      </a:r>
                      <a:r>
                        <a:rPr lang="en-US" sz="800" baseline="0" dirty="0" smtClean="0"/>
                        <a:t> of trees</a:t>
                      </a:r>
                    </a:p>
                    <a:p>
                      <a:pPr marL="171450" indent="-171450">
                        <a:buFont typeface="Arial" panose="020B0604020202020204" pitchFamily="34" charset="0"/>
                        <a:buChar char="•"/>
                      </a:pPr>
                      <a:r>
                        <a:rPr lang="en-US" sz="800" baseline="0" dirty="0" smtClean="0"/>
                        <a:t>Max features</a:t>
                      </a:r>
                      <a:endParaRPr lang="en-US" sz="800" dirty="0"/>
                    </a:p>
                  </a:txBody>
                  <a:tcPr/>
                </a:tc>
                <a:tc>
                  <a:txBody>
                    <a:bodyPr/>
                    <a:lstStyle/>
                    <a:p>
                      <a:pPr marL="171450" indent="-171450">
                        <a:buFont typeface="Arial" panose="020B0604020202020204" pitchFamily="34" charset="0"/>
                        <a:buChar char="•"/>
                      </a:pPr>
                      <a:endParaRPr lang="en-US" sz="800" dirty="0"/>
                    </a:p>
                  </a:txBody>
                  <a:tcPr/>
                </a:tc>
                <a:tc>
                  <a:txBody>
                    <a:bodyPr/>
                    <a:lstStyle/>
                    <a:p>
                      <a:pPr marL="171450" indent="-171450">
                        <a:buFont typeface="Arial" panose="020B0604020202020204" pitchFamily="34" charset="0"/>
                        <a:buChar char="•"/>
                      </a:pPr>
                      <a:r>
                        <a:rPr lang="en-US" sz="800" dirty="0" smtClean="0"/>
                        <a:t>Kernel</a:t>
                      </a:r>
                    </a:p>
                    <a:p>
                      <a:pPr marL="171450" indent="-171450">
                        <a:buFont typeface="Arial" panose="020B0604020202020204" pitchFamily="34" charset="0"/>
                        <a:buChar char="•"/>
                      </a:pPr>
                      <a:r>
                        <a:rPr lang="en-US" sz="800" dirty="0" smtClean="0"/>
                        <a:t>C</a:t>
                      </a:r>
                    </a:p>
                    <a:p>
                      <a:pPr marL="171450" indent="-171450">
                        <a:buFont typeface="Arial" panose="020B0604020202020204" pitchFamily="34" charset="0"/>
                        <a:buChar char="•"/>
                      </a:pPr>
                      <a:r>
                        <a:rPr lang="en-US" sz="800" dirty="0" smtClean="0"/>
                        <a:t>Gammas &lt;= what is this?</a:t>
                      </a:r>
                      <a:endParaRPr lang="en-US" sz="800" dirty="0"/>
                    </a:p>
                  </a:txBody>
                  <a:tcPr/>
                </a:tc>
                <a:tc>
                  <a:txBody>
                    <a:bodyPr/>
                    <a:lstStyle/>
                    <a:p>
                      <a:pPr marL="171450" indent="-171450">
                        <a:buFont typeface="Arial" panose="020B0604020202020204" pitchFamily="34" charset="0"/>
                        <a:buChar char="•"/>
                      </a:pPr>
                      <a:r>
                        <a:rPr lang="en-US" sz="800" dirty="0" err="1" smtClean="0"/>
                        <a:t>N_neighbors</a:t>
                      </a:r>
                      <a:endParaRPr lang="en-US" sz="800" dirty="0" smtClean="0"/>
                    </a:p>
                    <a:p>
                      <a:pPr marL="171450" indent="-171450">
                        <a:buFont typeface="Arial" panose="020B0604020202020204" pitchFamily="34" charset="0"/>
                        <a:buChar char="•"/>
                      </a:pPr>
                      <a:r>
                        <a:rPr lang="en-US" sz="800" dirty="0" smtClean="0"/>
                        <a:t>P &lt;= what is this?</a:t>
                      </a:r>
                      <a:endParaRPr lang="en-US" sz="800" dirty="0"/>
                    </a:p>
                  </a:txBody>
                  <a:tcPr/>
                </a:tc>
                <a:tc>
                  <a:txBody>
                    <a:bodyPr/>
                    <a:lstStyle/>
                    <a:p>
                      <a:pPr marL="171450" indent="-171450">
                        <a:buFont typeface="Arial" panose="020B0604020202020204" pitchFamily="34" charset="0"/>
                        <a:buChar char="•"/>
                      </a:pPr>
                      <a:endParaRPr lang="en-US" sz="800" dirty="0"/>
                    </a:p>
                  </a:txBody>
                  <a:tcPr/>
                </a:tc>
              </a:tr>
            </a:tbl>
          </a:graphicData>
        </a:graphic>
      </p:graphicFrame>
    </p:spTree>
    <p:extLst>
      <p:ext uri="{BB962C8B-B14F-4D97-AF65-F5344CB8AC3E}">
        <p14:creationId xmlns:p14="http://schemas.microsoft.com/office/powerpoint/2010/main" val="6747783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Choosing k</a:t>
            </a:r>
            <a:endParaRPr lang="en-US" dirty="0"/>
          </a:p>
        </p:txBody>
      </p:sp>
      <p:sp>
        <p:nvSpPr>
          <p:cNvPr id="3" name="コンテンツ プレースホルダー 2"/>
          <p:cNvSpPr>
            <a:spLocks noGrp="1"/>
          </p:cNvSpPr>
          <p:nvPr>
            <p:ph idx="1"/>
          </p:nvPr>
        </p:nvSpPr>
        <p:spPr/>
        <p:txBody>
          <a:bodyPr/>
          <a:lstStyle/>
          <a:p>
            <a:r>
              <a:rPr lang="en-US" dirty="0" smtClean="0"/>
              <a:t>Xx% of variance is retained</a:t>
            </a:r>
            <a:endParaRPr lang="en-US" dirty="0"/>
          </a:p>
        </p:txBody>
      </p:sp>
      <p:pic>
        <p:nvPicPr>
          <p:cNvPr id="4" name="図 3"/>
          <p:cNvPicPr>
            <a:picLocks noChangeAspect="1"/>
          </p:cNvPicPr>
          <p:nvPr/>
        </p:nvPicPr>
        <p:blipFill>
          <a:blip r:embed="rId2"/>
          <a:stretch>
            <a:fillRect/>
          </a:stretch>
        </p:blipFill>
        <p:spPr>
          <a:xfrm>
            <a:off x="3448050" y="3338513"/>
            <a:ext cx="5295900" cy="2838450"/>
          </a:xfrm>
          <a:prstGeom prst="rect">
            <a:avLst/>
          </a:prstGeom>
        </p:spPr>
      </p:pic>
    </p:spTree>
    <p:extLst>
      <p:ext uri="{BB962C8B-B14F-4D97-AF65-F5344CB8AC3E}">
        <p14:creationId xmlns:p14="http://schemas.microsoft.com/office/powerpoint/2010/main" val="2232559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Caution!</a:t>
            </a:r>
            <a:endParaRPr lang="en-US" dirty="0"/>
          </a:p>
        </p:txBody>
      </p:sp>
      <p:pic>
        <p:nvPicPr>
          <p:cNvPr id="4" name="図 3"/>
          <p:cNvPicPr>
            <a:picLocks noChangeAspect="1"/>
          </p:cNvPicPr>
          <p:nvPr/>
        </p:nvPicPr>
        <p:blipFill>
          <a:blip r:embed="rId2"/>
          <a:stretch>
            <a:fillRect/>
          </a:stretch>
        </p:blipFill>
        <p:spPr>
          <a:xfrm>
            <a:off x="3992228" y="365125"/>
            <a:ext cx="7191375" cy="3848100"/>
          </a:xfrm>
          <a:prstGeom prst="rect">
            <a:avLst/>
          </a:prstGeom>
        </p:spPr>
      </p:pic>
      <p:sp>
        <p:nvSpPr>
          <p:cNvPr id="5" name="テキスト ボックス 4"/>
          <p:cNvSpPr txBox="1"/>
          <p:nvPr/>
        </p:nvSpPr>
        <p:spPr>
          <a:xfrm>
            <a:off x="1203157" y="4620126"/>
            <a:ext cx="9745579" cy="1200329"/>
          </a:xfrm>
          <a:prstGeom prst="rect">
            <a:avLst/>
          </a:prstGeom>
          <a:noFill/>
        </p:spPr>
        <p:txBody>
          <a:bodyPr wrap="square" rtlCol="0">
            <a:spAutoFit/>
          </a:bodyPr>
          <a:lstStyle/>
          <a:p>
            <a:r>
              <a:rPr lang="en-US" dirty="0" smtClean="0"/>
              <a:t>Before implementing PCA, first try running whatever you want to do with the original/raw data. Only if that doesn’t do that you want, then implement PCA and consider using z(</a:t>
            </a:r>
            <a:r>
              <a:rPr lang="en-US" dirty="0" err="1" smtClean="0"/>
              <a:t>i</a:t>
            </a:r>
            <a:r>
              <a:rPr lang="en-US" dirty="0" smtClean="0"/>
              <a:t>)</a:t>
            </a:r>
          </a:p>
          <a:p>
            <a:endParaRPr lang="en-US" dirty="0"/>
          </a:p>
          <a:p>
            <a:r>
              <a:rPr lang="en-US" dirty="0" smtClean="0"/>
              <a:t>Bad use of PCA: to prevent overfitting. It might work. But use regularization instead</a:t>
            </a:r>
            <a:endParaRPr lang="en-US" dirty="0"/>
          </a:p>
        </p:txBody>
      </p:sp>
    </p:spTree>
    <p:extLst>
      <p:ext uri="{BB962C8B-B14F-4D97-AF65-F5344CB8AC3E}">
        <p14:creationId xmlns:p14="http://schemas.microsoft.com/office/powerpoint/2010/main" val="9027989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PCA Assumptions</a:t>
            </a:r>
            <a:endParaRPr lang="en-US" dirty="0"/>
          </a:p>
        </p:txBody>
      </p:sp>
      <p:pic>
        <p:nvPicPr>
          <p:cNvPr id="4" name="図 3"/>
          <p:cNvPicPr>
            <a:picLocks noChangeAspect="1"/>
          </p:cNvPicPr>
          <p:nvPr/>
        </p:nvPicPr>
        <p:blipFill>
          <a:blip r:embed="rId2"/>
          <a:stretch>
            <a:fillRect/>
          </a:stretch>
        </p:blipFill>
        <p:spPr>
          <a:xfrm>
            <a:off x="2452687" y="1840301"/>
            <a:ext cx="7286625" cy="4419600"/>
          </a:xfrm>
          <a:prstGeom prst="rect">
            <a:avLst/>
          </a:prstGeom>
        </p:spPr>
      </p:pic>
    </p:spTree>
    <p:extLst>
      <p:ext uri="{BB962C8B-B14F-4D97-AF65-F5344CB8AC3E}">
        <p14:creationId xmlns:p14="http://schemas.microsoft.com/office/powerpoint/2010/main" val="8635327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smtClean="0"/>
              <a:t>PCA --- example</a:t>
            </a:r>
            <a:br>
              <a:rPr lang="en-US" dirty="0" smtClean="0"/>
            </a:br>
            <a:r>
              <a:rPr lang="en-US" dirty="0" smtClean="0"/>
              <a:t>The most challenging part of PCA is interpreting the components </a:t>
            </a:r>
            <a:endParaRPr lang="en-US" dirty="0"/>
          </a:p>
        </p:txBody>
      </p:sp>
      <p:pic>
        <p:nvPicPr>
          <p:cNvPr id="4" name="図 3"/>
          <p:cNvPicPr>
            <a:picLocks noChangeAspect="1"/>
          </p:cNvPicPr>
          <p:nvPr/>
        </p:nvPicPr>
        <p:blipFill>
          <a:blip r:embed="rId2"/>
          <a:stretch>
            <a:fillRect/>
          </a:stretch>
        </p:blipFill>
        <p:spPr>
          <a:xfrm>
            <a:off x="329583" y="2225524"/>
            <a:ext cx="6376017" cy="4099895"/>
          </a:xfrm>
          <a:prstGeom prst="rect">
            <a:avLst/>
          </a:prstGeom>
        </p:spPr>
      </p:pic>
      <p:pic>
        <p:nvPicPr>
          <p:cNvPr id="5" name="図 4"/>
          <p:cNvPicPr>
            <a:picLocks noChangeAspect="1"/>
          </p:cNvPicPr>
          <p:nvPr/>
        </p:nvPicPr>
        <p:blipFill>
          <a:blip r:embed="rId3"/>
          <a:stretch>
            <a:fillRect/>
          </a:stretch>
        </p:blipFill>
        <p:spPr>
          <a:xfrm>
            <a:off x="7030556" y="2063870"/>
            <a:ext cx="4648200" cy="3152775"/>
          </a:xfrm>
          <a:prstGeom prst="rect">
            <a:avLst/>
          </a:prstGeom>
        </p:spPr>
      </p:pic>
      <p:pic>
        <p:nvPicPr>
          <p:cNvPr id="6" name="図 5"/>
          <p:cNvPicPr>
            <a:picLocks noChangeAspect="1"/>
          </p:cNvPicPr>
          <p:nvPr/>
        </p:nvPicPr>
        <p:blipFill>
          <a:blip r:embed="rId4"/>
          <a:stretch>
            <a:fillRect/>
          </a:stretch>
        </p:blipFill>
        <p:spPr>
          <a:xfrm>
            <a:off x="6707254" y="5341001"/>
            <a:ext cx="5294804" cy="3440689"/>
          </a:xfrm>
          <a:prstGeom prst="rect">
            <a:avLst/>
          </a:prstGeom>
        </p:spPr>
      </p:pic>
    </p:spTree>
    <p:extLst>
      <p:ext uri="{BB962C8B-B14F-4D97-AF65-F5344CB8AC3E}">
        <p14:creationId xmlns:p14="http://schemas.microsoft.com/office/powerpoint/2010/main" val="3966962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089"/>
            <a:ext cx="10515600" cy="1325563"/>
          </a:xfrm>
        </p:spPr>
        <p:txBody>
          <a:bodyPr/>
          <a:lstStyle/>
          <a:p>
            <a:r>
              <a:rPr lang="en-US" dirty="0" smtClean="0"/>
              <a:t>Curse of dimensionality</a:t>
            </a:r>
            <a:endParaRPr lang="en-US" dirty="0"/>
          </a:p>
        </p:txBody>
      </p:sp>
      <p:sp>
        <p:nvSpPr>
          <p:cNvPr id="3" name="Content Placeholder 2"/>
          <p:cNvSpPr>
            <a:spLocks noGrp="1"/>
          </p:cNvSpPr>
          <p:nvPr>
            <p:ph idx="1"/>
          </p:nvPr>
        </p:nvSpPr>
        <p:spPr>
          <a:xfrm>
            <a:off x="838200" y="1515073"/>
            <a:ext cx="10515600" cy="4351338"/>
          </a:xfrm>
        </p:spPr>
        <p:txBody>
          <a:bodyPr/>
          <a:lstStyle/>
          <a:p>
            <a:pPr marL="0" indent="0">
              <a:buNone/>
            </a:pPr>
            <a:r>
              <a:rPr lang="en-US" dirty="0" smtClean="0"/>
              <a:t>As the number of features or dimensions grows, the amount of data we need to generalize accurately grows exponentially</a:t>
            </a:r>
          </a:p>
          <a:p>
            <a:pPr marL="0" indent="0">
              <a:buNone/>
            </a:pPr>
            <a:endParaRPr lang="en-US" dirty="0"/>
          </a:p>
        </p:txBody>
      </p:sp>
      <p:pic>
        <p:nvPicPr>
          <p:cNvPr id="4" name="図 3"/>
          <p:cNvPicPr>
            <a:picLocks noChangeAspect="1"/>
          </p:cNvPicPr>
          <p:nvPr/>
        </p:nvPicPr>
        <p:blipFill>
          <a:blip r:embed="rId2"/>
          <a:stretch>
            <a:fillRect/>
          </a:stretch>
        </p:blipFill>
        <p:spPr>
          <a:xfrm>
            <a:off x="205992" y="2583542"/>
            <a:ext cx="6145507" cy="2686168"/>
          </a:xfrm>
          <a:prstGeom prst="rect">
            <a:avLst/>
          </a:prstGeom>
        </p:spPr>
      </p:pic>
      <p:pic>
        <p:nvPicPr>
          <p:cNvPr id="5" name="図 4"/>
          <p:cNvPicPr>
            <a:picLocks noChangeAspect="1"/>
          </p:cNvPicPr>
          <p:nvPr/>
        </p:nvPicPr>
        <p:blipFill>
          <a:blip r:embed="rId3"/>
          <a:stretch>
            <a:fillRect/>
          </a:stretch>
        </p:blipFill>
        <p:spPr>
          <a:xfrm>
            <a:off x="6153506" y="2583542"/>
            <a:ext cx="5832501" cy="3643477"/>
          </a:xfrm>
          <a:prstGeom prst="rect">
            <a:avLst/>
          </a:prstGeom>
        </p:spPr>
      </p:pic>
      <p:sp>
        <p:nvSpPr>
          <p:cNvPr id="6" name="正方形/長方形 5"/>
          <p:cNvSpPr/>
          <p:nvPr/>
        </p:nvSpPr>
        <p:spPr>
          <a:xfrm>
            <a:off x="6967556" y="451538"/>
            <a:ext cx="5224444" cy="369332"/>
          </a:xfrm>
          <a:prstGeom prst="rect">
            <a:avLst/>
          </a:prstGeom>
        </p:spPr>
        <p:txBody>
          <a:bodyPr wrap="none">
            <a:spAutoFit/>
          </a:bodyPr>
          <a:lstStyle/>
          <a:p>
            <a:r>
              <a:rPr lang="en-US" dirty="0">
                <a:hlinkClick r:id="rId4"/>
              </a:rPr>
              <a:t>http://courses.cs.tamu.edu/rgutier/cs790_w02/l5.pdf</a:t>
            </a:r>
            <a:endParaRPr lang="en-US" dirty="0"/>
          </a:p>
        </p:txBody>
      </p:sp>
    </p:spTree>
    <p:extLst>
      <p:ext uri="{BB962C8B-B14F-4D97-AF65-F5344CB8AC3E}">
        <p14:creationId xmlns:p14="http://schemas.microsoft.com/office/powerpoint/2010/main" val="24464705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Anomaly detection</a:t>
            </a:r>
            <a:endParaRPr lang="en-US" dirty="0"/>
          </a:p>
        </p:txBody>
      </p:sp>
      <p:sp>
        <p:nvSpPr>
          <p:cNvPr id="3" name="コンテンツ プレースホルダー 2"/>
          <p:cNvSpPr>
            <a:spLocks noGrp="1"/>
          </p:cNvSpPr>
          <p:nvPr>
            <p:ph idx="1"/>
          </p:nvPr>
        </p:nvSpPr>
        <p:spPr/>
        <p:txBody>
          <a:bodyPr/>
          <a:lstStyle/>
          <a:p>
            <a:endParaRPr lang="en-US" dirty="0"/>
          </a:p>
        </p:txBody>
      </p:sp>
      <p:pic>
        <p:nvPicPr>
          <p:cNvPr id="4" name="図 3"/>
          <p:cNvPicPr>
            <a:picLocks noChangeAspect="1"/>
          </p:cNvPicPr>
          <p:nvPr/>
        </p:nvPicPr>
        <p:blipFill>
          <a:blip r:embed="rId2"/>
          <a:stretch>
            <a:fillRect/>
          </a:stretch>
        </p:blipFill>
        <p:spPr>
          <a:xfrm>
            <a:off x="3467100" y="2019300"/>
            <a:ext cx="5257800" cy="2819400"/>
          </a:xfrm>
          <a:prstGeom prst="rect">
            <a:avLst/>
          </a:prstGeom>
        </p:spPr>
      </p:pic>
      <p:sp>
        <p:nvSpPr>
          <p:cNvPr id="5" name="正方形/長方形 4"/>
          <p:cNvSpPr/>
          <p:nvPr/>
        </p:nvSpPr>
        <p:spPr>
          <a:xfrm>
            <a:off x="2175545" y="5496535"/>
            <a:ext cx="6096000" cy="1200329"/>
          </a:xfrm>
          <a:prstGeom prst="rect">
            <a:avLst/>
          </a:prstGeom>
        </p:spPr>
        <p:txBody>
          <a:bodyPr>
            <a:spAutoFit/>
          </a:bodyPr>
          <a:lstStyle/>
          <a:p>
            <a:r>
              <a:rPr lang="en-US" dirty="0"/>
              <a:t>And a key difference really is that in anomaly detection, often we have such a small number of positive examples that it is not possible for a learning algorithm to learn that much from the positive examples.</a:t>
            </a:r>
          </a:p>
        </p:txBody>
      </p:sp>
      <p:pic>
        <p:nvPicPr>
          <p:cNvPr id="6" name="図 5"/>
          <p:cNvPicPr>
            <a:picLocks noChangeAspect="1"/>
          </p:cNvPicPr>
          <p:nvPr/>
        </p:nvPicPr>
        <p:blipFill>
          <a:blip r:embed="rId3"/>
          <a:stretch>
            <a:fillRect/>
          </a:stretch>
        </p:blipFill>
        <p:spPr>
          <a:xfrm>
            <a:off x="8003490" y="1884363"/>
            <a:ext cx="5362575" cy="2828925"/>
          </a:xfrm>
          <a:prstGeom prst="rect">
            <a:avLst/>
          </a:prstGeom>
        </p:spPr>
      </p:pic>
      <p:pic>
        <p:nvPicPr>
          <p:cNvPr id="7" name="図 6"/>
          <p:cNvPicPr>
            <a:picLocks noChangeAspect="1"/>
          </p:cNvPicPr>
          <p:nvPr/>
        </p:nvPicPr>
        <p:blipFill>
          <a:blip r:embed="rId4"/>
          <a:stretch>
            <a:fillRect/>
          </a:stretch>
        </p:blipFill>
        <p:spPr>
          <a:xfrm>
            <a:off x="7471358" y="4906963"/>
            <a:ext cx="7181850" cy="3409950"/>
          </a:xfrm>
          <a:prstGeom prst="rect">
            <a:avLst/>
          </a:prstGeom>
        </p:spPr>
      </p:pic>
      <p:sp>
        <p:nvSpPr>
          <p:cNvPr id="8" name="テキスト ボックス 7"/>
          <p:cNvSpPr txBox="1"/>
          <p:nvPr/>
        </p:nvSpPr>
        <p:spPr>
          <a:xfrm>
            <a:off x="690113" y="8074325"/>
            <a:ext cx="9816861" cy="369332"/>
          </a:xfrm>
          <a:prstGeom prst="rect">
            <a:avLst/>
          </a:prstGeom>
          <a:noFill/>
        </p:spPr>
        <p:txBody>
          <a:bodyPr wrap="square" rtlCol="0">
            <a:spAutoFit/>
          </a:bodyPr>
          <a:lstStyle/>
          <a:p>
            <a:r>
              <a:rPr lang="en-US" b="1" dirty="0" smtClean="0"/>
              <a:t>Do later: Multivariate Gaussian </a:t>
            </a:r>
            <a:endParaRPr lang="en-US" b="1" dirty="0"/>
          </a:p>
        </p:txBody>
      </p:sp>
    </p:spTree>
    <p:extLst>
      <p:ext uri="{BB962C8B-B14F-4D97-AF65-F5344CB8AC3E}">
        <p14:creationId xmlns:p14="http://schemas.microsoft.com/office/powerpoint/2010/main" val="14277856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Recommender systems</a:t>
            </a:r>
            <a:endParaRPr lang="en-US" dirty="0"/>
          </a:p>
        </p:txBody>
      </p:sp>
      <p:pic>
        <p:nvPicPr>
          <p:cNvPr id="4" name="図 3"/>
          <p:cNvPicPr>
            <a:picLocks noChangeAspect="1"/>
          </p:cNvPicPr>
          <p:nvPr/>
        </p:nvPicPr>
        <p:blipFill>
          <a:blip r:embed="rId2"/>
          <a:stretch>
            <a:fillRect/>
          </a:stretch>
        </p:blipFill>
        <p:spPr>
          <a:xfrm>
            <a:off x="838200" y="2164242"/>
            <a:ext cx="4981575" cy="2276475"/>
          </a:xfrm>
          <a:prstGeom prst="rect">
            <a:avLst/>
          </a:prstGeom>
        </p:spPr>
      </p:pic>
      <p:pic>
        <p:nvPicPr>
          <p:cNvPr id="5" name="図 4"/>
          <p:cNvPicPr>
            <a:picLocks noChangeAspect="1"/>
          </p:cNvPicPr>
          <p:nvPr/>
        </p:nvPicPr>
        <p:blipFill>
          <a:blip r:embed="rId3"/>
          <a:stretch>
            <a:fillRect/>
          </a:stretch>
        </p:blipFill>
        <p:spPr>
          <a:xfrm>
            <a:off x="563053" y="4712987"/>
            <a:ext cx="5924550" cy="3228975"/>
          </a:xfrm>
          <a:prstGeom prst="rect">
            <a:avLst/>
          </a:prstGeom>
        </p:spPr>
      </p:pic>
      <p:pic>
        <p:nvPicPr>
          <p:cNvPr id="6" name="図 5"/>
          <p:cNvPicPr>
            <a:picLocks noChangeAspect="1"/>
          </p:cNvPicPr>
          <p:nvPr/>
        </p:nvPicPr>
        <p:blipFill>
          <a:blip r:embed="rId4"/>
          <a:stretch>
            <a:fillRect/>
          </a:stretch>
        </p:blipFill>
        <p:spPr>
          <a:xfrm>
            <a:off x="6722313" y="1690688"/>
            <a:ext cx="5791200" cy="3343275"/>
          </a:xfrm>
          <a:prstGeom prst="rect">
            <a:avLst/>
          </a:prstGeom>
        </p:spPr>
      </p:pic>
      <p:pic>
        <p:nvPicPr>
          <p:cNvPr id="7" name="図 6"/>
          <p:cNvPicPr>
            <a:picLocks noChangeAspect="1"/>
          </p:cNvPicPr>
          <p:nvPr/>
        </p:nvPicPr>
        <p:blipFill>
          <a:blip r:embed="rId5"/>
          <a:stretch>
            <a:fillRect/>
          </a:stretch>
        </p:blipFill>
        <p:spPr>
          <a:xfrm>
            <a:off x="6920541" y="5419725"/>
            <a:ext cx="5524500" cy="2876550"/>
          </a:xfrm>
          <a:prstGeom prst="rect">
            <a:avLst/>
          </a:prstGeom>
        </p:spPr>
      </p:pic>
    </p:spTree>
    <p:extLst>
      <p:ext uri="{BB962C8B-B14F-4D97-AF65-F5344CB8AC3E}">
        <p14:creationId xmlns:p14="http://schemas.microsoft.com/office/powerpoint/2010/main" val="10281380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2800" dirty="0" smtClean="0"/>
              <a:t>Naïve Bayes</a:t>
            </a:r>
            <a:endParaRPr lang="en-US" sz="2800" dirty="0"/>
          </a:p>
        </p:txBody>
      </p:sp>
      <p:sp>
        <p:nvSpPr>
          <p:cNvPr id="4" name="コンテンツ プレースホルダー 3"/>
          <p:cNvSpPr>
            <a:spLocks noGrp="1"/>
          </p:cNvSpPr>
          <p:nvPr>
            <p:ph idx="1"/>
          </p:nvPr>
        </p:nvSpPr>
        <p:spPr/>
        <p:txBody>
          <a:bodyPr>
            <a:noAutofit/>
          </a:bodyPr>
          <a:lstStyle/>
          <a:p>
            <a:pPr marL="0" indent="0">
              <a:buNone/>
            </a:pPr>
            <a:r>
              <a:rPr lang="en-US" sz="1600" b="1" dirty="0" smtClean="0"/>
              <a:t>Type:</a:t>
            </a:r>
            <a:r>
              <a:rPr lang="en-US" sz="1600" dirty="0" smtClean="0"/>
              <a:t> Probability-based model</a:t>
            </a:r>
          </a:p>
          <a:p>
            <a:pPr marL="0" indent="0">
              <a:buNone/>
            </a:pPr>
            <a:r>
              <a:rPr lang="en-US" sz="1600" b="1" dirty="0" smtClean="0"/>
              <a:t>Representation: </a:t>
            </a:r>
          </a:p>
          <a:p>
            <a:pPr marL="0" indent="0">
              <a:buNone/>
            </a:pPr>
            <a:endParaRPr lang="en-US" sz="1600" b="1" dirty="0"/>
          </a:p>
          <a:p>
            <a:pPr marL="0" indent="0">
              <a:buNone/>
            </a:pPr>
            <a:endParaRPr lang="en-US" sz="1600" b="1" dirty="0" smtClean="0"/>
          </a:p>
          <a:p>
            <a:pPr marL="0" indent="0">
              <a:buNone/>
            </a:pPr>
            <a:r>
              <a:rPr lang="en-US" sz="1600" b="1" dirty="0" smtClean="0"/>
              <a:t>Learning: </a:t>
            </a:r>
          </a:p>
          <a:p>
            <a:r>
              <a:rPr lang="en-US" dirty="0" smtClean="0"/>
              <a:t>Describe probability of class C given the features provided</a:t>
            </a:r>
          </a:p>
          <a:p>
            <a:r>
              <a:rPr lang="en-US" dirty="0" smtClean="0"/>
              <a:t>Compute parameters to </a:t>
            </a:r>
            <a:r>
              <a:rPr lang="en-US" dirty="0"/>
              <a:t>m</a:t>
            </a:r>
            <a:r>
              <a:rPr lang="en-US" dirty="0" smtClean="0"/>
              <a:t>aximize the probability of getting the features given class C (MLE)</a:t>
            </a:r>
          </a:p>
          <a:p>
            <a:pPr marL="0" indent="0">
              <a:buNone/>
            </a:pPr>
            <a:r>
              <a:rPr lang="en-US" sz="1600" b="1" dirty="0" smtClean="0"/>
              <a:t>Predictions:</a:t>
            </a:r>
          </a:p>
          <a:p>
            <a:r>
              <a:rPr lang="en-US" sz="1600" b="1" dirty="0" smtClean="0"/>
              <a:t>With the new dataset, </a:t>
            </a:r>
          </a:p>
          <a:p>
            <a:pPr marL="0" indent="0">
              <a:buNone/>
            </a:pPr>
            <a:r>
              <a:rPr lang="en-US" sz="1600" b="1" dirty="0" smtClean="0"/>
              <a:t>Model assumption/preparation:</a:t>
            </a:r>
            <a:r>
              <a:rPr lang="en-US" sz="1600" dirty="0" smtClean="0"/>
              <a:t> 1) “Naïve” assumptions are that all of the features in the dataset are equally important and independent. 2) </a:t>
            </a:r>
            <a:r>
              <a:rPr lang="en-US" sz="1600" b="1" dirty="0" smtClean="0"/>
              <a:t>Each feature must be categorical </a:t>
            </a:r>
            <a:r>
              <a:rPr lang="en-US" sz="1600" dirty="0" smtClean="0"/>
              <a:t>in order to create the combinations of class and features values comprising the matrix. </a:t>
            </a:r>
            <a:r>
              <a:rPr lang="en-US" dirty="0" smtClean="0"/>
              <a:t>One </a:t>
            </a:r>
            <a:r>
              <a:rPr lang="en-US" dirty="0"/>
              <a:t>easy solution is to discretize numeric features. (binning</a:t>
            </a:r>
            <a:r>
              <a:rPr lang="en-US" dirty="0" smtClean="0"/>
              <a:t>)</a:t>
            </a:r>
            <a:endParaRPr lang="en-US" sz="1600" dirty="0" smtClean="0"/>
          </a:p>
          <a:p>
            <a:pPr marL="0" indent="0">
              <a:buNone/>
            </a:pPr>
            <a:r>
              <a:rPr lang="en-US" sz="1600" b="1" dirty="0" smtClean="0"/>
              <a:t>Problem to solve:</a:t>
            </a:r>
            <a:r>
              <a:rPr lang="en-US" sz="1600" dirty="0" smtClean="0"/>
              <a:t> Text classification, Spam detection, Real time prediction</a:t>
            </a:r>
          </a:p>
          <a:p>
            <a:pPr marL="0" indent="0">
              <a:buNone/>
            </a:pPr>
            <a:r>
              <a:rPr lang="en-US" sz="1600" b="1" dirty="0" smtClean="0"/>
              <a:t>Advantage:</a:t>
            </a:r>
            <a:r>
              <a:rPr lang="en-US" sz="1600" dirty="0" smtClean="0"/>
              <a:t>  Simple, fast (easy to parallelize, just to count), does well with noisy and missing data, </a:t>
            </a:r>
            <a:r>
              <a:rPr lang="en-US" dirty="0" smtClean="0"/>
              <a:t>Good for small/large number of examples. Able to obtain probability for a prediction</a:t>
            </a:r>
            <a:endParaRPr lang="en-US" sz="1600" dirty="0" smtClean="0"/>
          </a:p>
          <a:p>
            <a:pPr marL="0" indent="0">
              <a:buNone/>
            </a:pPr>
            <a:r>
              <a:rPr lang="en-US" sz="1600" b="1" dirty="0" smtClean="0"/>
              <a:t>Disadvantage: </a:t>
            </a:r>
            <a:r>
              <a:rPr lang="en-US" sz="1600" dirty="0" smtClean="0"/>
              <a:t>Not ideal for datasets with large number of numeric features, relies on an faulty assumption of equally important and independent features</a:t>
            </a:r>
          </a:p>
          <a:p>
            <a:pPr marL="0" indent="0">
              <a:buNone/>
            </a:pPr>
            <a:r>
              <a:rPr lang="en-US" sz="1600" b="1" dirty="0" smtClean="0"/>
              <a:t>Hyperparameters to tune: </a:t>
            </a:r>
          </a:p>
          <a:p>
            <a:pPr marL="0" indent="0">
              <a:buNone/>
            </a:pPr>
            <a:r>
              <a:rPr lang="en-US" b="1" dirty="0" smtClean="0"/>
              <a:t>Key word: </a:t>
            </a:r>
            <a:r>
              <a:rPr lang="en-US" dirty="0" smtClean="0"/>
              <a:t>Laplace smoothing, Calibration if interested in probability for a prediction</a:t>
            </a:r>
            <a:endParaRPr lang="en-US" sz="1600" dirty="0" smtClean="0"/>
          </a:p>
        </p:txBody>
      </p:sp>
      <p:pic>
        <p:nvPicPr>
          <p:cNvPr id="5" name="図 4"/>
          <p:cNvPicPr>
            <a:picLocks noChangeAspect="1"/>
          </p:cNvPicPr>
          <p:nvPr/>
        </p:nvPicPr>
        <p:blipFill rotWithShape="1">
          <a:blip r:embed="rId3"/>
          <a:srcRect b="17580"/>
          <a:stretch/>
        </p:blipFill>
        <p:spPr>
          <a:xfrm>
            <a:off x="4626426" y="773752"/>
            <a:ext cx="3581400" cy="1577947"/>
          </a:xfrm>
          <a:prstGeom prst="rect">
            <a:avLst/>
          </a:prstGeom>
        </p:spPr>
      </p:pic>
    </p:spTree>
    <p:extLst>
      <p:ext uri="{BB962C8B-B14F-4D97-AF65-F5344CB8AC3E}">
        <p14:creationId xmlns:p14="http://schemas.microsoft.com/office/powerpoint/2010/main" val="12710897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Naïve Bayes --- Example </a:t>
            </a:r>
            <a:endParaRPr lang="en-US" dirty="0"/>
          </a:p>
        </p:txBody>
      </p:sp>
      <p:sp>
        <p:nvSpPr>
          <p:cNvPr id="4" name="正方形/長方形 3"/>
          <p:cNvSpPr/>
          <p:nvPr/>
        </p:nvSpPr>
        <p:spPr>
          <a:xfrm>
            <a:off x="3634596" y="41959"/>
            <a:ext cx="6096000" cy="646331"/>
          </a:xfrm>
          <a:prstGeom prst="rect">
            <a:avLst/>
          </a:prstGeom>
        </p:spPr>
        <p:txBody>
          <a:bodyPr>
            <a:spAutoFit/>
          </a:bodyPr>
          <a:lstStyle/>
          <a:p>
            <a:r>
              <a:rPr lang="en-US" dirty="0"/>
              <a:t>https://software.intel.com/en-us/articles/mathematical-concepts-and-principles-of-naive-bayes</a:t>
            </a:r>
          </a:p>
        </p:txBody>
      </p:sp>
      <p:pic>
        <p:nvPicPr>
          <p:cNvPr id="5" name="図 4"/>
          <p:cNvPicPr>
            <a:picLocks noChangeAspect="1"/>
          </p:cNvPicPr>
          <p:nvPr/>
        </p:nvPicPr>
        <p:blipFill>
          <a:blip r:embed="rId2"/>
          <a:stretch>
            <a:fillRect/>
          </a:stretch>
        </p:blipFill>
        <p:spPr>
          <a:xfrm>
            <a:off x="647700" y="1690688"/>
            <a:ext cx="3581400" cy="1914525"/>
          </a:xfrm>
          <a:prstGeom prst="rect">
            <a:avLst/>
          </a:prstGeom>
        </p:spPr>
      </p:pic>
      <p:pic>
        <p:nvPicPr>
          <p:cNvPr id="7" name="図 6"/>
          <p:cNvPicPr>
            <a:picLocks noChangeAspect="1"/>
          </p:cNvPicPr>
          <p:nvPr/>
        </p:nvPicPr>
        <p:blipFill>
          <a:blip r:embed="rId3"/>
          <a:stretch>
            <a:fillRect/>
          </a:stretch>
        </p:blipFill>
        <p:spPr>
          <a:xfrm>
            <a:off x="4842564" y="1456337"/>
            <a:ext cx="7096125" cy="5153025"/>
          </a:xfrm>
          <a:prstGeom prst="rect">
            <a:avLst/>
          </a:prstGeom>
        </p:spPr>
      </p:pic>
      <p:pic>
        <p:nvPicPr>
          <p:cNvPr id="6" name="図 5"/>
          <p:cNvPicPr>
            <a:picLocks noChangeAspect="1"/>
          </p:cNvPicPr>
          <p:nvPr/>
        </p:nvPicPr>
        <p:blipFill>
          <a:blip r:embed="rId4"/>
          <a:stretch>
            <a:fillRect/>
          </a:stretch>
        </p:blipFill>
        <p:spPr>
          <a:xfrm>
            <a:off x="512912" y="4329796"/>
            <a:ext cx="3941642" cy="1172720"/>
          </a:xfrm>
          <a:prstGeom prst="rect">
            <a:avLst/>
          </a:prstGeom>
        </p:spPr>
      </p:pic>
    </p:spTree>
    <p:extLst>
      <p:ext uri="{BB962C8B-B14F-4D97-AF65-F5344CB8AC3E}">
        <p14:creationId xmlns:p14="http://schemas.microsoft.com/office/powerpoint/2010/main" val="536487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Naïve Bayes – Laplace estimator</a:t>
            </a:r>
            <a:endParaRPr lang="en-US" dirty="0"/>
          </a:p>
        </p:txBody>
      </p:sp>
      <p:pic>
        <p:nvPicPr>
          <p:cNvPr id="4" name="図 3"/>
          <p:cNvPicPr>
            <a:picLocks noChangeAspect="1"/>
          </p:cNvPicPr>
          <p:nvPr/>
        </p:nvPicPr>
        <p:blipFill>
          <a:blip r:embed="rId2"/>
          <a:stretch>
            <a:fillRect/>
          </a:stretch>
        </p:blipFill>
        <p:spPr>
          <a:xfrm>
            <a:off x="838199" y="1690688"/>
            <a:ext cx="10888509" cy="4416814"/>
          </a:xfrm>
          <a:prstGeom prst="rect">
            <a:avLst/>
          </a:prstGeom>
        </p:spPr>
      </p:pic>
    </p:spTree>
    <p:extLst>
      <p:ext uri="{BB962C8B-B14F-4D97-AF65-F5344CB8AC3E}">
        <p14:creationId xmlns:p14="http://schemas.microsoft.com/office/powerpoint/2010/main" val="45224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lvl="0" eaLnBrk="0" fontAlgn="base" hangingPunct="0">
              <a:lnSpc>
                <a:spcPct val="100000"/>
              </a:lnSpc>
              <a:spcAft>
                <a:spcPct val="0"/>
              </a:spcAft>
            </a:pPr>
            <a:r>
              <a:rPr lang="en-US" altLang="en-US" sz="2400" dirty="0">
                <a:solidFill>
                  <a:srgbClr val="000000"/>
                </a:solidFill>
                <a:latin typeface="Arial" panose="020B0604020202020204" pitchFamily="34" charset="0"/>
                <a:ea typeface="open-sans"/>
              </a:rPr>
              <a:t>CHOOSING THE RIGHT </a:t>
            </a:r>
            <a:r>
              <a:rPr lang="en-US" altLang="en-US" sz="2400" dirty="0" smtClean="0">
                <a:solidFill>
                  <a:srgbClr val="000000"/>
                </a:solidFill>
                <a:latin typeface="Arial" panose="020B0604020202020204" pitchFamily="34" charset="0"/>
                <a:ea typeface="open-sans"/>
              </a:rPr>
              <a:t>ALGORITHM</a:t>
            </a:r>
            <a:endParaRPr lang="en-US" sz="2400"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990671801"/>
              </p:ext>
            </p:extLst>
          </p:nvPr>
        </p:nvGraphicFramePr>
        <p:xfrm>
          <a:off x="264695" y="761411"/>
          <a:ext cx="11562347" cy="6104912"/>
        </p:xfrm>
        <a:graphic>
          <a:graphicData uri="http://schemas.openxmlformats.org/drawingml/2006/table">
            <a:tbl>
              <a:tblPr/>
              <a:tblGrid>
                <a:gridCol w="1259997"/>
                <a:gridCol w="2183355"/>
                <a:gridCol w="4136542"/>
                <a:gridCol w="3982453"/>
              </a:tblGrid>
              <a:tr h="118538">
                <a:tc>
                  <a:txBody>
                    <a:bodyPr/>
                    <a:lstStyle/>
                    <a:p>
                      <a:pPr fontAlgn="t"/>
                      <a:r>
                        <a:rPr lang="en-US" sz="800" b="1" dirty="0">
                          <a:effectLst/>
                        </a:rPr>
                        <a:t>Algorithm</a:t>
                      </a:r>
                      <a:endParaRPr lang="en-US" sz="800" dirty="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c>
                  <a:txBody>
                    <a:bodyPr/>
                    <a:lstStyle/>
                    <a:p>
                      <a:pPr fontAlgn="t"/>
                      <a:r>
                        <a:rPr lang="en-US" sz="800" b="1">
                          <a:effectLst/>
                        </a:rPr>
                        <a:t>Best at</a:t>
                      </a:r>
                      <a:endParaRPr lang="en-US" sz="80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c>
                  <a:txBody>
                    <a:bodyPr/>
                    <a:lstStyle/>
                    <a:p>
                      <a:pPr fontAlgn="t"/>
                      <a:r>
                        <a:rPr lang="en-US" sz="800" b="1" dirty="0">
                          <a:effectLst/>
                        </a:rPr>
                        <a:t>Pros</a:t>
                      </a:r>
                      <a:endParaRPr lang="en-US" sz="800" dirty="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c>
                  <a:txBody>
                    <a:bodyPr/>
                    <a:lstStyle/>
                    <a:p>
                      <a:pPr fontAlgn="t"/>
                      <a:r>
                        <a:rPr lang="en-US" sz="800" b="1">
                          <a:effectLst/>
                        </a:rPr>
                        <a:t>Cons</a:t>
                      </a:r>
                      <a:endParaRPr lang="en-US" sz="800">
                        <a:effectLst/>
                      </a:endParaRPr>
                    </a:p>
                  </a:txBody>
                  <a:tcPr marL="4621" marR="4621" marT="5032" marB="5032">
                    <a:lnL>
                      <a:noFill/>
                    </a:lnL>
                    <a:lnR>
                      <a:noFill/>
                    </a:lnR>
                    <a:lnT>
                      <a:noFill/>
                    </a:lnT>
                    <a:lnB w="9525" cap="flat" cmpd="sng" algn="ctr">
                      <a:solidFill>
                        <a:srgbClr val="F4F4F4"/>
                      </a:solidFill>
                      <a:prstDash val="solid"/>
                      <a:round/>
                      <a:headEnd type="none" w="med" len="med"/>
                      <a:tailEnd type="none" w="med" len="med"/>
                    </a:lnB>
                  </a:tcPr>
                </a:tc>
              </a:tr>
              <a:tr h="666035">
                <a:tc>
                  <a:txBody>
                    <a:bodyPr/>
                    <a:lstStyle/>
                    <a:p>
                      <a:pPr fontAlgn="t"/>
                      <a:r>
                        <a:rPr lang="en-US" sz="800">
                          <a:effectLst/>
                        </a:rPr>
                        <a:t>Random Forest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Apt at almost any machine learning problem</a:t>
                      </a:r>
                      <a:br>
                        <a:rPr lang="en-US" sz="800" dirty="0">
                          <a:effectLst/>
                        </a:rPr>
                      </a:br>
                      <a:r>
                        <a:rPr lang="en-US" sz="800" dirty="0">
                          <a:effectLst/>
                        </a:rPr>
                        <a:t/>
                      </a:r>
                      <a:br>
                        <a:rPr lang="en-US" sz="800" dirty="0">
                          <a:effectLst/>
                        </a:rPr>
                      </a:br>
                      <a:r>
                        <a:rPr lang="en-US" sz="800" dirty="0">
                          <a:effectLst/>
                        </a:rPr>
                        <a:t>Bioinformatics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work in parallel</a:t>
                      </a:r>
                      <a:br>
                        <a:rPr lang="en-US" sz="800" dirty="0">
                          <a:effectLst/>
                        </a:rPr>
                      </a:br>
                      <a:r>
                        <a:rPr lang="en-US" sz="800" dirty="0" smtClean="0">
                          <a:effectLst/>
                        </a:rPr>
                        <a:t>- Seldom </a:t>
                      </a:r>
                      <a:r>
                        <a:rPr lang="en-US" sz="800" dirty="0" err="1" smtClean="0">
                          <a:effectLst/>
                        </a:rPr>
                        <a:t>overfits</a:t>
                      </a:r>
                      <a:r>
                        <a:rPr lang="en-US" sz="800" dirty="0">
                          <a:effectLst/>
                        </a:rPr>
                        <a:t/>
                      </a:r>
                      <a:br>
                        <a:rPr lang="en-US" sz="800" dirty="0">
                          <a:effectLst/>
                        </a:rPr>
                      </a:br>
                      <a:r>
                        <a:rPr lang="en-US" sz="800" dirty="0" smtClean="0">
                          <a:effectLst/>
                        </a:rPr>
                        <a:t>- Automatically </a:t>
                      </a:r>
                      <a:r>
                        <a:rPr lang="en-US" sz="800" dirty="0">
                          <a:effectLst/>
                        </a:rPr>
                        <a:t>handles missing values</a:t>
                      </a:r>
                      <a:br>
                        <a:rPr lang="en-US" sz="800" dirty="0">
                          <a:effectLst/>
                        </a:rPr>
                      </a:br>
                      <a:r>
                        <a:rPr lang="en-US" sz="800" dirty="0" smtClean="0">
                          <a:effectLst/>
                        </a:rPr>
                        <a:t>-</a:t>
                      </a:r>
                      <a:r>
                        <a:rPr lang="en-US" sz="800" baseline="0" dirty="0" smtClean="0">
                          <a:effectLst/>
                        </a:rPr>
                        <a:t> </a:t>
                      </a:r>
                      <a:r>
                        <a:rPr lang="en-US" sz="800" dirty="0" smtClean="0">
                          <a:effectLst/>
                        </a:rPr>
                        <a:t>No </a:t>
                      </a:r>
                      <a:r>
                        <a:rPr lang="en-US" sz="800" dirty="0">
                          <a:effectLst/>
                        </a:rPr>
                        <a:t>need to transform any variable</a:t>
                      </a:r>
                      <a:br>
                        <a:rPr lang="en-US" sz="800" dirty="0">
                          <a:effectLst/>
                        </a:rPr>
                      </a:br>
                      <a:r>
                        <a:rPr lang="en-US" sz="800" dirty="0" smtClean="0">
                          <a:effectLst/>
                        </a:rPr>
                        <a:t>-</a:t>
                      </a:r>
                      <a:r>
                        <a:rPr lang="en-US" sz="800" baseline="0" dirty="0" smtClean="0">
                          <a:effectLst/>
                        </a:rPr>
                        <a:t> </a:t>
                      </a:r>
                      <a:r>
                        <a:rPr lang="en-US" sz="800" dirty="0" smtClean="0">
                          <a:effectLst/>
                        </a:rPr>
                        <a:t>No </a:t>
                      </a:r>
                      <a:r>
                        <a:rPr lang="en-US" sz="800" dirty="0">
                          <a:effectLst/>
                        </a:rPr>
                        <a:t>need to tweak parameters</a:t>
                      </a:r>
                      <a:br>
                        <a:rPr lang="en-US" sz="800" dirty="0">
                          <a:effectLst/>
                        </a:rPr>
                      </a:br>
                      <a:r>
                        <a:rPr lang="en-US" sz="800" dirty="0" smtClean="0">
                          <a:effectLst/>
                        </a:rPr>
                        <a:t>-</a:t>
                      </a:r>
                      <a:r>
                        <a:rPr lang="en-US" sz="800" baseline="0" dirty="0" smtClean="0">
                          <a:effectLst/>
                        </a:rPr>
                        <a:t> </a:t>
                      </a:r>
                      <a:r>
                        <a:rPr lang="en-US" sz="800" dirty="0" smtClean="0">
                          <a:effectLst/>
                        </a:rPr>
                        <a:t>Can </a:t>
                      </a:r>
                      <a:r>
                        <a:rPr lang="en-US" sz="800" dirty="0">
                          <a:effectLst/>
                        </a:rPr>
                        <a:t>be used by almost anyone with excellent results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Difficult </a:t>
                      </a:r>
                      <a:r>
                        <a:rPr lang="en-US" sz="800" dirty="0">
                          <a:effectLst/>
                        </a:rPr>
                        <a:t>to interpret</a:t>
                      </a:r>
                      <a:br>
                        <a:rPr lang="en-US" sz="800" dirty="0">
                          <a:effectLst/>
                        </a:rPr>
                      </a:br>
                      <a:r>
                        <a:rPr lang="en-US" sz="800" dirty="0" smtClean="0">
                          <a:effectLst/>
                        </a:rPr>
                        <a:t>-</a:t>
                      </a:r>
                      <a:r>
                        <a:rPr lang="en-US" sz="800" baseline="0" dirty="0" smtClean="0">
                          <a:effectLst/>
                        </a:rPr>
                        <a:t> </a:t>
                      </a:r>
                      <a:r>
                        <a:rPr lang="en-US" sz="800" dirty="0" smtClean="0">
                          <a:effectLst/>
                        </a:rPr>
                        <a:t>Weaker </a:t>
                      </a:r>
                      <a:r>
                        <a:rPr lang="en-US" sz="800" dirty="0">
                          <a:effectLst/>
                        </a:rPr>
                        <a:t>on regression when estimating values at the extremities of the distribution of response values</a:t>
                      </a:r>
                      <a:br>
                        <a:rPr lang="en-US" sz="800" dirty="0">
                          <a:effectLst/>
                        </a:rPr>
                      </a:br>
                      <a:r>
                        <a:rPr lang="en-US" sz="800" dirty="0" smtClean="0">
                          <a:effectLst/>
                        </a:rPr>
                        <a:t>-</a:t>
                      </a:r>
                      <a:r>
                        <a:rPr lang="en-US" sz="800" baseline="0" dirty="0" smtClean="0">
                          <a:effectLst/>
                        </a:rPr>
                        <a:t> </a:t>
                      </a:r>
                      <a:r>
                        <a:rPr lang="en-US" sz="800" dirty="0" smtClean="0">
                          <a:effectLst/>
                        </a:rPr>
                        <a:t>Biased </a:t>
                      </a:r>
                      <a:r>
                        <a:rPr lang="en-US" sz="800" dirty="0">
                          <a:effectLst/>
                        </a:rPr>
                        <a:t>in multiclass problems toward more frequent classes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447036">
                <a:tc>
                  <a:txBody>
                    <a:bodyPr/>
                    <a:lstStyle/>
                    <a:p>
                      <a:pPr fontAlgn="t"/>
                      <a:r>
                        <a:rPr lang="en-US" sz="800">
                          <a:effectLst/>
                        </a:rPr>
                        <a:t>Gradient Boosting</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Apt </a:t>
                      </a:r>
                      <a:r>
                        <a:rPr lang="en-US" sz="800" dirty="0">
                          <a:effectLst/>
                        </a:rPr>
                        <a:t>at almost any machine learning problem</a:t>
                      </a:r>
                      <a:br>
                        <a:rPr lang="en-US" sz="800" dirty="0">
                          <a:effectLst/>
                        </a:rPr>
                      </a:br>
                      <a:r>
                        <a:rPr lang="en-US" sz="800" dirty="0" smtClean="0">
                          <a:effectLst/>
                        </a:rPr>
                        <a:t>- Search </a:t>
                      </a:r>
                      <a:r>
                        <a:rPr lang="en-US" sz="800" dirty="0">
                          <a:effectLst/>
                        </a:rPr>
                        <a:t>engines (solving the problem of learning to rank)</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It </a:t>
                      </a:r>
                      <a:r>
                        <a:rPr lang="en-US" sz="800" dirty="0">
                          <a:effectLst/>
                        </a:rPr>
                        <a:t>can approximate most nonlinear </a:t>
                      </a:r>
                      <a:r>
                        <a:rPr lang="en-US" sz="800" dirty="0" smtClean="0">
                          <a:effectLst/>
                        </a:rPr>
                        <a:t>function</a:t>
                      </a:r>
                      <a:r>
                        <a:rPr lang="en-US" sz="800" dirty="0">
                          <a:effectLst/>
                        </a:rPr>
                        <a:t/>
                      </a:r>
                      <a:br>
                        <a:rPr lang="en-US" sz="800" dirty="0">
                          <a:effectLst/>
                        </a:rPr>
                      </a:br>
                      <a:r>
                        <a:rPr lang="en-US" sz="800" dirty="0" smtClean="0">
                          <a:effectLst/>
                        </a:rPr>
                        <a:t>- Best </a:t>
                      </a:r>
                      <a:r>
                        <a:rPr lang="en-US" sz="800" dirty="0">
                          <a:effectLst/>
                        </a:rPr>
                        <a:t>in class </a:t>
                      </a:r>
                      <a:r>
                        <a:rPr lang="en-US" sz="800" dirty="0" smtClean="0">
                          <a:effectLst/>
                        </a:rPr>
                        <a:t>predictor</a:t>
                      </a:r>
                      <a:r>
                        <a:rPr lang="en-US" sz="800" dirty="0">
                          <a:effectLst/>
                        </a:rPr>
                        <a:t/>
                      </a:r>
                      <a:br>
                        <a:rPr lang="en-US" sz="800" dirty="0">
                          <a:effectLst/>
                        </a:rPr>
                      </a:br>
                      <a:r>
                        <a:rPr lang="en-US" sz="800" dirty="0" smtClean="0">
                          <a:effectLst/>
                        </a:rPr>
                        <a:t>- Automatically </a:t>
                      </a:r>
                      <a:r>
                        <a:rPr lang="en-US" sz="800" dirty="0">
                          <a:effectLst/>
                        </a:rPr>
                        <a:t>handles missing </a:t>
                      </a:r>
                      <a:r>
                        <a:rPr lang="en-US" sz="800" dirty="0" smtClean="0">
                          <a:effectLst/>
                        </a:rPr>
                        <a:t>values</a:t>
                      </a:r>
                      <a:r>
                        <a:rPr lang="en-US" sz="800" dirty="0">
                          <a:effectLst/>
                        </a:rPr>
                        <a:t/>
                      </a:r>
                      <a:br>
                        <a:rPr lang="en-US" sz="800" dirty="0">
                          <a:effectLst/>
                        </a:rPr>
                      </a:br>
                      <a:r>
                        <a:rPr lang="en-US" sz="800" dirty="0" smtClean="0">
                          <a:effectLst/>
                        </a:rPr>
                        <a:t>-</a:t>
                      </a:r>
                      <a:r>
                        <a:rPr lang="en-US" sz="800" baseline="0" dirty="0" smtClean="0">
                          <a:effectLst/>
                        </a:rPr>
                        <a:t> </a:t>
                      </a:r>
                      <a:r>
                        <a:rPr lang="en-US" sz="800" dirty="0" smtClean="0">
                          <a:effectLst/>
                        </a:rPr>
                        <a:t>No </a:t>
                      </a:r>
                      <a:r>
                        <a:rPr lang="en-US" sz="800" dirty="0">
                          <a:effectLst/>
                        </a:rPr>
                        <a:t>need to transform any variable</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It </a:t>
                      </a:r>
                      <a:r>
                        <a:rPr lang="en-US" sz="800" dirty="0">
                          <a:effectLst/>
                        </a:rPr>
                        <a:t>can </a:t>
                      </a:r>
                      <a:r>
                        <a:rPr lang="en-US" sz="800" dirty="0" err="1">
                          <a:effectLst/>
                        </a:rPr>
                        <a:t>overfit</a:t>
                      </a:r>
                      <a:r>
                        <a:rPr lang="en-US" sz="800" dirty="0">
                          <a:effectLst/>
                        </a:rPr>
                        <a:t> if run for too many </a:t>
                      </a:r>
                      <a:r>
                        <a:rPr lang="en-US" sz="800" dirty="0" smtClean="0">
                          <a:effectLst/>
                        </a:rPr>
                        <a:t>iterations</a:t>
                      </a:r>
                      <a:r>
                        <a:rPr lang="en-US" sz="800" dirty="0">
                          <a:effectLst/>
                        </a:rPr>
                        <a:t/>
                      </a:r>
                      <a:br>
                        <a:rPr lang="en-US" sz="800" dirty="0">
                          <a:effectLst/>
                        </a:rPr>
                      </a:br>
                      <a:r>
                        <a:rPr lang="en-US" sz="800" dirty="0" smtClean="0">
                          <a:effectLst/>
                        </a:rPr>
                        <a:t>- Sensitive </a:t>
                      </a:r>
                      <a:r>
                        <a:rPr lang="en-US" sz="800" dirty="0">
                          <a:effectLst/>
                        </a:rPr>
                        <a:t>to noisy data and outliers</a:t>
                      </a:r>
                      <a:br>
                        <a:rPr lang="en-US" sz="800" dirty="0">
                          <a:effectLst/>
                        </a:rPr>
                      </a:br>
                      <a:r>
                        <a:rPr lang="en-US" sz="800" dirty="0" smtClean="0">
                          <a:effectLst/>
                        </a:rPr>
                        <a:t>-</a:t>
                      </a:r>
                      <a:r>
                        <a:rPr lang="en-US" sz="800" baseline="0" dirty="0" smtClean="0">
                          <a:effectLst/>
                        </a:rPr>
                        <a:t> </a:t>
                      </a:r>
                      <a:r>
                        <a:rPr lang="en-US" sz="800" dirty="0" smtClean="0">
                          <a:effectLst/>
                        </a:rPr>
                        <a:t>Doesn’t </a:t>
                      </a:r>
                      <a:r>
                        <a:rPr lang="en-US" sz="800" dirty="0">
                          <a:effectLst/>
                        </a:rPr>
                        <a:t>work well without parameter tuning</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556536">
                <a:tc>
                  <a:txBody>
                    <a:bodyPr/>
                    <a:lstStyle/>
                    <a:p>
                      <a:pPr fontAlgn="t"/>
                      <a:r>
                        <a:rPr lang="en-US" sz="800">
                          <a:effectLst/>
                        </a:rPr>
                        <a:t>Linear regression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Baseline predictions</a:t>
                      </a:r>
                      <a:r>
                        <a:rPr lang="en-US" sz="800" dirty="0">
                          <a:effectLst/>
                        </a:rPr>
                        <a:t/>
                      </a:r>
                      <a:br>
                        <a:rPr lang="en-US" sz="800" dirty="0">
                          <a:effectLst/>
                        </a:rPr>
                      </a:br>
                      <a:r>
                        <a:rPr lang="en-US" sz="800" dirty="0" smtClean="0">
                          <a:effectLst/>
                        </a:rPr>
                        <a:t>- Econometric </a:t>
                      </a:r>
                      <a:r>
                        <a:rPr lang="en-US" sz="800" dirty="0">
                          <a:effectLst/>
                        </a:rPr>
                        <a:t>predictions</a:t>
                      </a:r>
                      <a:br>
                        <a:rPr lang="en-US" sz="800" dirty="0">
                          <a:effectLst/>
                        </a:rPr>
                      </a:br>
                      <a:r>
                        <a:rPr lang="en-US" sz="800" dirty="0" smtClean="0">
                          <a:effectLst/>
                        </a:rPr>
                        <a:t>- Modelling </a:t>
                      </a:r>
                      <a:r>
                        <a:rPr lang="en-US" sz="800" dirty="0">
                          <a:effectLst/>
                        </a:rPr>
                        <a:t>marketing responses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Simple </a:t>
                      </a:r>
                      <a:r>
                        <a:rPr lang="en-US" sz="800" dirty="0">
                          <a:effectLst/>
                        </a:rPr>
                        <a:t>to understand and explain</a:t>
                      </a:r>
                      <a:br>
                        <a:rPr lang="en-US" sz="800" dirty="0">
                          <a:effectLst/>
                        </a:rPr>
                      </a:br>
                      <a:r>
                        <a:rPr lang="en-US" sz="800" dirty="0" smtClean="0">
                          <a:effectLst/>
                        </a:rPr>
                        <a:t>-</a:t>
                      </a:r>
                      <a:r>
                        <a:rPr lang="en-US" sz="800" baseline="0" dirty="0" smtClean="0">
                          <a:effectLst/>
                        </a:rPr>
                        <a:t> </a:t>
                      </a:r>
                      <a:r>
                        <a:rPr lang="en-US" sz="800" dirty="0" smtClean="0">
                          <a:effectLst/>
                        </a:rPr>
                        <a:t>It </a:t>
                      </a:r>
                      <a:r>
                        <a:rPr lang="en-US" sz="800" dirty="0">
                          <a:effectLst/>
                        </a:rPr>
                        <a:t>seldom </a:t>
                      </a:r>
                      <a:r>
                        <a:rPr lang="en-US" sz="800" dirty="0" err="1" smtClean="0">
                          <a:effectLst/>
                        </a:rPr>
                        <a:t>overfits</a:t>
                      </a:r>
                      <a:r>
                        <a:rPr lang="en-US" sz="800" dirty="0">
                          <a:effectLst/>
                        </a:rPr>
                        <a:t/>
                      </a:r>
                      <a:br>
                        <a:rPr lang="en-US" sz="800" dirty="0">
                          <a:effectLst/>
                        </a:rPr>
                      </a:br>
                      <a:r>
                        <a:rPr lang="en-US" sz="800" dirty="0" smtClean="0">
                          <a:effectLst/>
                        </a:rPr>
                        <a:t>- Using </a:t>
                      </a:r>
                      <a:r>
                        <a:rPr lang="en-US" sz="800" dirty="0">
                          <a:effectLst/>
                        </a:rPr>
                        <a:t>L1 &amp; L2 regularization is effective in feature </a:t>
                      </a:r>
                      <a:r>
                        <a:rPr lang="en-US" sz="800" dirty="0" smtClean="0">
                          <a:effectLst/>
                        </a:rPr>
                        <a:t>selection</a:t>
                      </a:r>
                      <a:r>
                        <a:rPr lang="en-US" sz="800" dirty="0">
                          <a:effectLst/>
                        </a:rPr>
                        <a:t/>
                      </a:r>
                      <a:br>
                        <a:rPr lang="en-US" sz="800" dirty="0">
                          <a:effectLst/>
                        </a:rPr>
                      </a:br>
                      <a:r>
                        <a:rPr lang="en-US" sz="800" dirty="0" smtClean="0">
                          <a:effectLst/>
                        </a:rPr>
                        <a:t>- Fast </a:t>
                      </a:r>
                      <a:r>
                        <a:rPr lang="en-US" sz="800" dirty="0">
                          <a:effectLst/>
                        </a:rPr>
                        <a:t>to </a:t>
                      </a:r>
                      <a:r>
                        <a:rPr lang="en-US" sz="800" dirty="0" smtClean="0">
                          <a:effectLst/>
                        </a:rPr>
                        <a:t>train</a:t>
                      </a:r>
                      <a:r>
                        <a:rPr lang="en-US" sz="800" dirty="0">
                          <a:effectLst/>
                        </a:rPr>
                        <a:t/>
                      </a:r>
                      <a:br>
                        <a:rPr lang="en-US" sz="800" dirty="0">
                          <a:effectLst/>
                        </a:rPr>
                      </a:br>
                      <a:r>
                        <a:rPr lang="en-US" sz="800" dirty="0" smtClean="0">
                          <a:effectLst/>
                        </a:rPr>
                        <a:t>- Easy </a:t>
                      </a:r>
                      <a:r>
                        <a:rPr lang="en-US" sz="800" dirty="0">
                          <a:effectLst/>
                        </a:rPr>
                        <a:t>to train on big data thanks to its stochastic version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You </a:t>
                      </a:r>
                      <a:r>
                        <a:rPr lang="en-US" sz="800" dirty="0">
                          <a:effectLst/>
                        </a:rPr>
                        <a:t>have to work hard to make it fit nonlinear </a:t>
                      </a:r>
                      <a:r>
                        <a:rPr lang="en-US" sz="800" dirty="0" smtClean="0">
                          <a:effectLst/>
                        </a:rPr>
                        <a:t>functions</a:t>
                      </a:r>
                      <a:r>
                        <a:rPr lang="en-US" sz="800" dirty="0">
                          <a:effectLst/>
                        </a:rPr>
                        <a:t/>
                      </a:r>
                      <a:br>
                        <a:rPr lang="en-US" sz="800" dirty="0">
                          <a:effectLst/>
                        </a:rPr>
                      </a:br>
                      <a:r>
                        <a:rPr lang="en-US" sz="800" dirty="0" smtClean="0">
                          <a:effectLst/>
                        </a:rPr>
                        <a:t>- Can </a:t>
                      </a:r>
                      <a:r>
                        <a:rPr lang="en-US" sz="800" dirty="0">
                          <a:effectLst/>
                        </a:rPr>
                        <a:t>suffer from outliers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337537">
                <a:tc>
                  <a:txBody>
                    <a:bodyPr/>
                    <a:lstStyle/>
                    <a:p>
                      <a:pPr fontAlgn="t"/>
                      <a:r>
                        <a:rPr lang="en-US" sz="800">
                          <a:effectLst/>
                        </a:rPr>
                        <a:t>Support Vector Machines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marL="0" indent="0" fontAlgn="t">
                        <a:buFontTx/>
                        <a:buNone/>
                      </a:pPr>
                      <a:r>
                        <a:rPr lang="en-US" sz="800" dirty="0" smtClean="0">
                          <a:effectLst/>
                        </a:rPr>
                        <a:t>- Character </a:t>
                      </a:r>
                      <a:r>
                        <a:rPr lang="en-US" sz="800" dirty="0">
                          <a:effectLst/>
                        </a:rPr>
                        <a:t>recognition</a:t>
                      </a:r>
                      <a:br>
                        <a:rPr lang="en-US" sz="800" dirty="0">
                          <a:effectLst/>
                        </a:rPr>
                      </a:br>
                      <a:r>
                        <a:rPr lang="en-US" sz="800" dirty="0" smtClean="0">
                          <a:effectLst/>
                        </a:rPr>
                        <a:t>-</a:t>
                      </a:r>
                      <a:r>
                        <a:rPr lang="en-US" sz="800" baseline="0" dirty="0" smtClean="0">
                          <a:effectLst/>
                        </a:rPr>
                        <a:t> </a:t>
                      </a:r>
                      <a:r>
                        <a:rPr lang="en-US" sz="800" dirty="0" smtClean="0">
                          <a:effectLst/>
                        </a:rPr>
                        <a:t>Image recognition</a:t>
                      </a:r>
                      <a:r>
                        <a:rPr lang="en-US" sz="800" dirty="0">
                          <a:effectLst/>
                        </a:rPr>
                        <a:t/>
                      </a:r>
                      <a:br>
                        <a:rPr lang="en-US" sz="800" dirty="0">
                          <a:effectLst/>
                        </a:rPr>
                      </a:br>
                      <a:r>
                        <a:rPr lang="en-US" sz="800" dirty="0" smtClean="0">
                          <a:effectLst/>
                        </a:rPr>
                        <a:t>-Text Classification</a:t>
                      </a:r>
                      <a:endParaRPr lang="en-US" sz="800" dirty="0">
                        <a:effectLst/>
                      </a:endParaRP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Automatic </a:t>
                      </a:r>
                      <a:r>
                        <a:rPr lang="en-US" sz="800" dirty="0">
                          <a:effectLst/>
                        </a:rPr>
                        <a:t>nonlinear feature </a:t>
                      </a:r>
                      <a:r>
                        <a:rPr lang="en-US" sz="800" dirty="0" smtClean="0">
                          <a:effectLst/>
                        </a:rPr>
                        <a:t>creation</a:t>
                      </a:r>
                      <a:r>
                        <a:rPr lang="en-US" sz="800" dirty="0">
                          <a:effectLst/>
                        </a:rPr>
                        <a:t/>
                      </a:r>
                      <a:br>
                        <a:rPr lang="en-US" sz="800" dirty="0">
                          <a:effectLst/>
                        </a:rPr>
                      </a:br>
                      <a:r>
                        <a:rPr lang="en-US" sz="800" dirty="0" smtClean="0">
                          <a:effectLst/>
                        </a:rPr>
                        <a:t>- Can </a:t>
                      </a:r>
                      <a:r>
                        <a:rPr lang="en-US" sz="800" dirty="0">
                          <a:effectLst/>
                        </a:rPr>
                        <a:t>approximate complex nonlinear functions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Difficult </a:t>
                      </a:r>
                      <a:r>
                        <a:rPr lang="en-US" sz="800" dirty="0">
                          <a:effectLst/>
                        </a:rPr>
                        <a:t>to interpret when applying nonlinear kernels</a:t>
                      </a:r>
                      <a:br>
                        <a:rPr lang="en-US" sz="800" dirty="0">
                          <a:effectLst/>
                        </a:rPr>
                      </a:br>
                      <a:r>
                        <a:rPr lang="en-US" sz="800" dirty="0" smtClean="0">
                          <a:effectLst/>
                        </a:rPr>
                        <a:t>- Suffers </a:t>
                      </a:r>
                      <a:r>
                        <a:rPr lang="en-US" sz="800" dirty="0">
                          <a:effectLst/>
                        </a:rPr>
                        <a:t>from too many examples, after 10,000 examples </a:t>
                      </a:r>
                      <a:r>
                        <a:rPr lang="en-US" sz="800" dirty="0" smtClean="0">
                          <a:effectLst/>
                        </a:rPr>
                        <a:t>it </a:t>
                      </a:r>
                      <a:r>
                        <a:rPr lang="en-US" sz="800" dirty="0">
                          <a:effectLst/>
                        </a:rPr>
                        <a:t>starts taking too long to train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447036">
                <a:tc>
                  <a:txBody>
                    <a:bodyPr/>
                    <a:lstStyle/>
                    <a:p>
                      <a:pPr fontAlgn="t"/>
                      <a:r>
                        <a:rPr lang="en-US" sz="800">
                          <a:effectLst/>
                        </a:rPr>
                        <a:t>K-nearest Neighbors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Computer </a:t>
                      </a:r>
                      <a:r>
                        <a:rPr lang="en-US" sz="800" dirty="0">
                          <a:effectLst/>
                        </a:rPr>
                        <a:t>vision</a:t>
                      </a:r>
                      <a:br>
                        <a:rPr lang="en-US" sz="800" dirty="0">
                          <a:effectLst/>
                        </a:rPr>
                      </a:br>
                      <a:r>
                        <a:rPr lang="en-US" sz="800" dirty="0" smtClean="0">
                          <a:effectLst/>
                        </a:rPr>
                        <a:t>-</a:t>
                      </a:r>
                      <a:r>
                        <a:rPr lang="en-US" sz="800" baseline="0" dirty="0" smtClean="0">
                          <a:effectLst/>
                        </a:rPr>
                        <a:t> </a:t>
                      </a:r>
                      <a:r>
                        <a:rPr lang="en-US" sz="800" dirty="0" err="1" smtClean="0">
                          <a:effectLst/>
                        </a:rPr>
                        <a:t>Multilabel</a:t>
                      </a:r>
                      <a:r>
                        <a:rPr lang="en-US" sz="800" dirty="0" smtClean="0">
                          <a:effectLst/>
                        </a:rPr>
                        <a:t> tagging</a:t>
                      </a:r>
                      <a:r>
                        <a:rPr lang="en-US" sz="800" dirty="0">
                          <a:effectLst/>
                        </a:rPr>
                        <a:t/>
                      </a:r>
                      <a:br>
                        <a:rPr lang="en-US" sz="800" dirty="0">
                          <a:effectLst/>
                        </a:rPr>
                      </a:br>
                      <a:r>
                        <a:rPr lang="en-US" sz="800" dirty="0" smtClean="0">
                          <a:effectLst/>
                        </a:rPr>
                        <a:t>- Recommender </a:t>
                      </a:r>
                      <a:r>
                        <a:rPr lang="en-US" sz="800" dirty="0">
                          <a:effectLst/>
                        </a:rPr>
                        <a:t>systems</a:t>
                      </a:r>
                      <a:br>
                        <a:rPr lang="en-US" sz="800" dirty="0">
                          <a:effectLst/>
                        </a:rPr>
                      </a:br>
                      <a:r>
                        <a:rPr lang="en-US" sz="800" dirty="0" smtClean="0">
                          <a:effectLst/>
                        </a:rPr>
                        <a:t>- Spell </a:t>
                      </a:r>
                      <a:r>
                        <a:rPr lang="en-US" sz="800" dirty="0">
                          <a:effectLst/>
                        </a:rPr>
                        <a:t>checking problems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Fast</a:t>
                      </a:r>
                      <a:r>
                        <a:rPr lang="en-US" sz="800" dirty="0">
                          <a:effectLst/>
                        </a:rPr>
                        <a:t>, lazy training</a:t>
                      </a:r>
                      <a:br>
                        <a:rPr lang="en-US" sz="800" dirty="0">
                          <a:effectLst/>
                        </a:rPr>
                      </a:br>
                      <a:r>
                        <a:rPr lang="en-US" sz="800" dirty="0" smtClean="0">
                          <a:effectLst/>
                        </a:rPr>
                        <a:t>- Can </a:t>
                      </a:r>
                      <a:r>
                        <a:rPr lang="en-US" sz="800" dirty="0">
                          <a:effectLst/>
                        </a:rPr>
                        <a:t>naturally handle extreme multiclass problems (like tagging text)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Slow </a:t>
                      </a:r>
                      <a:r>
                        <a:rPr lang="en-US" sz="800" dirty="0">
                          <a:effectLst/>
                        </a:rPr>
                        <a:t>and cumbersome in the predicting phase</a:t>
                      </a:r>
                      <a:br>
                        <a:rPr lang="en-US" sz="800" dirty="0">
                          <a:effectLst/>
                        </a:rPr>
                      </a:br>
                      <a:r>
                        <a:rPr lang="en-US" sz="800" dirty="0" smtClean="0">
                          <a:effectLst/>
                        </a:rPr>
                        <a:t>- Can </a:t>
                      </a:r>
                      <a:r>
                        <a:rPr lang="en-US" sz="800" dirty="0">
                          <a:effectLst/>
                        </a:rPr>
                        <a:t>fail to predict correctly due to the curse of dimensionality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556536">
                <a:tc>
                  <a:txBody>
                    <a:bodyPr/>
                    <a:lstStyle/>
                    <a:p>
                      <a:pPr fontAlgn="t"/>
                      <a:r>
                        <a:rPr lang="en-US" sz="800">
                          <a:effectLst/>
                        </a:rPr>
                        <a:t>Adaboost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a:effectLst/>
                        </a:rPr>
                        <a:t>Face detection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Automatically </a:t>
                      </a:r>
                      <a:r>
                        <a:rPr lang="en-US" sz="800" dirty="0">
                          <a:effectLst/>
                        </a:rPr>
                        <a:t>handles missing values</a:t>
                      </a:r>
                      <a:br>
                        <a:rPr lang="en-US" sz="800" dirty="0">
                          <a:effectLst/>
                        </a:rPr>
                      </a:br>
                      <a:r>
                        <a:rPr lang="en-US" sz="800" dirty="0" smtClean="0">
                          <a:effectLst/>
                        </a:rPr>
                        <a:t>- No </a:t>
                      </a:r>
                      <a:r>
                        <a:rPr lang="en-US" sz="800" dirty="0">
                          <a:effectLst/>
                        </a:rPr>
                        <a:t>need to transform any variable</a:t>
                      </a:r>
                      <a:br>
                        <a:rPr lang="en-US" sz="800" dirty="0">
                          <a:effectLst/>
                        </a:rPr>
                      </a:br>
                      <a:r>
                        <a:rPr lang="en-US" sz="800" dirty="0" smtClean="0">
                          <a:effectLst/>
                        </a:rPr>
                        <a:t>- It </a:t>
                      </a:r>
                      <a:r>
                        <a:rPr lang="en-US" sz="800" dirty="0">
                          <a:effectLst/>
                        </a:rPr>
                        <a:t>doesn’t </a:t>
                      </a:r>
                      <a:r>
                        <a:rPr lang="en-US" sz="800" dirty="0" err="1">
                          <a:effectLst/>
                        </a:rPr>
                        <a:t>overfit</a:t>
                      </a:r>
                      <a:r>
                        <a:rPr lang="en-US" sz="800" dirty="0">
                          <a:effectLst/>
                        </a:rPr>
                        <a:t> easily</a:t>
                      </a:r>
                      <a:br>
                        <a:rPr lang="en-US" sz="800" dirty="0">
                          <a:effectLst/>
                        </a:rPr>
                      </a:br>
                      <a:r>
                        <a:rPr lang="en-US" sz="800" dirty="0" smtClean="0">
                          <a:effectLst/>
                        </a:rPr>
                        <a:t>- Few </a:t>
                      </a:r>
                      <a:r>
                        <a:rPr lang="en-US" sz="800" dirty="0">
                          <a:effectLst/>
                        </a:rPr>
                        <a:t>parameters to tweak</a:t>
                      </a:r>
                      <a:br>
                        <a:rPr lang="en-US" sz="800" dirty="0">
                          <a:effectLst/>
                        </a:rPr>
                      </a:br>
                      <a:r>
                        <a:rPr lang="en-US" sz="800" dirty="0" smtClean="0">
                          <a:effectLst/>
                        </a:rPr>
                        <a:t>- It </a:t>
                      </a:r>
                      <a:r>
                        <a:rPr lang="en-US" sz="800" dirty="0">
                          <a:effectLst/>
                        </a:rPr>
                        <a:t>can leverage many different weak-learners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Sensitive </a:t>
                      </a:r>
                      <a:r>
                        <a:rPr lang="en-US" sz="800" dirty="0">
                          <a:effectLst/>
                        </a:rPr>
                        <a:t>to noisy data and </a:t>
                      </a:r>
                      <a:r>
                        <a:rPr lang="en-US" sz="800" dirty="0" smtClean="0">
                          <a:effectLst/>
                        </a:rPr>
                        <a:t>outliers</a:t>
                      </a:r>
                      <a:r>
                        <a:rPr lang="en-US" sz="800" dirty="0">
                          <a:effectLst/>
                        </a:rPr>
                        <a:t/>
                      </a:r>
                      <a:br>
                        <a:rPr lang="en-US" sz="800" dirty="0">
                          <a:effectLst/>
                        </a:rPr>
                      </a:br>
                      <a:r>
                        <a:rPr lang="en-US" sz="800" dirty="0" smtClean="0">
                          <a:effectLst/>
                        </a:rPr>
                        <a:t>- Never </a:t>
                      </a:r>
                      <a:r>
                        <a:rPr lang="en-US" sz="800" dirty="0">
                          <a:effectLst/>
                        </a:rPr>
                        <a:t>the best in class predictions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447036">
                <a:tc>
                  <a:txBody>
                    <a:bodyPr/>
                    <a:lstStyle/>
                    <a:p>
                      <a:pPr fontAlgn="t"/>
                      <a:r>
                        <a:rPr lang="en-US" sz="800">
                          <a:effectLst/>
                        </a:rPr>
                        <a:t>Naive Bayes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Face </a:t>
                      </a:r>
                      <a:r>
                        <a:rPr lang="en-US" sz="800" dirty="0">
                          <a:effectLst/>
                        </a:rPr>
                        <a:t>recognition</a:t>
                      </a:r>
                      <a:br>
                        <a:rPr lang="en-US" sz="800" dirty="0">
                          <a:effectLst/>
                        </a:rPr>
                      </a:br>
                      <a:r>
                        <a:rPr lang="en-US" sz="800" dirty="0" smtClean="0">
                          <a:effectLst/>
                        </a:rPr>
                        <a:t>- Sentiment </a:t>
                      </a:r>
                      <a:r>
                        <a:rPr lang="en-US" sz="800" dirty="0">
                          <a:effectLst/>
                        </a:rPr>
                        <a:t>analysis</a:t>
                      </a:r>
                      <a:br>
                        <a:rPr lang="en-US" sz="800" dirty="0">
                          <a:effectLst/>
                        </a:rPr>
                      </a:br>
                      <a:r>
                        <a:rPr lang="en-US" sz="800" dirty="0" smtClean="0">
                          <a:effectLst/>
                        </a:rPr>
                        <a:t>- Spam </a:t>
                      </a:r>
                      <a:r>
                        <a:rPr lang="en-US" sz="800" dirty="0">
                          <a:effectLst/>
                        </a:rPr>
                        <a:t>detection</a:t>
                      </a:r>
                      <a:br>
                        <a:rPr lang="en-US" sz="800" dirty="0">
                          <a:effectLst/>
                        </a:rPr>
                      </a:br>
                      <a:r>
                        <a:rPr lang="en-US" sz="800" dirty="0" smtClean="0">
                          <a:effectLst/>
                        </a:rPr>
                        <a:t>- Text </a:t>
                      </a:r>
                      <a:r>
                        <a:rPr lang="en-US" sz="800" dirty="0">
                          <a:effectLst/>
                        </a:rPr>
                        <a:t>classification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Easy </a:t>
                      </a:r>
                      <a:r>
                        <a:rPr lang="en-US" sz="800" dirty="0">
                          <a:effectLst/>
                        </a:rPr>
                        <a:t>and fast to implement, doesn’t require too much memory and can be used for </a:t>
                      </a:r>
                      <a:r>
                        <a:rPr lang="en-US" sz="800" dirty="0" smtClean="0">
                          <a:effectLst/>
                        </a:rPr>
                        <a:t>online learning</a:t>
                      </a:r>
                      <a:r>
                        <a:rPr lang="en-US" sz="800" dirty="0">
                          <a:effectLst/>
                        </a:rPr>
                        <a:t/>
                      </a:r>
                      <a:br>
                        <a:rPr lang="en-US" sz="800" dirty="0">
                          <a:effectLst/>
                        </a:rPr>
                      </a:br>
                      <a:r>
                        <a:rPr lang="en-US" sz="800" dirty="0" smtClean="0">
                          <a:effectLst/>
                        </a:rPr>
                        <a:t>- Easy </a:t>
                      </a:r>
                      <a:r>
                        <a:rPr lang="en-US" sz="800" dirty="0">
                          <a:effectLst/>
                        </a:rPr>
                        <a:t>to understand</a:t>
                      </a:r>
                      <a:br>
                        <a:rPr lang="en-US" sz="800" dirty="0">
                          <a:effectLst/>
                        </a:rPr>
                      </a:br>
                      <a:r>
                        <a:rPr lang="en-US" sz="800" dirty="0" smtClean="0">
                          <a:effectLst/>
                        </a:rPr>
                        <a:t>- Takes </a:t>
                      </a:r>
                      <a:r>
                        <a:rPr lang="en-US" sz="800" dirty="0">
                          <a:effectLst/>
                        </a:rPr>
                        <a:t>into account prior knowledge</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Strong </a:t>
                      </a:r>
                      <a:r>
                        <a:rPr lang="en-US" sz="800" dirty="0">
                          <a:effectLst/>
                        </a:rPr>
                        <a:t>and unrealistic feature independence assumptions</a:t>
                      </a:r>
                      <a:br>
                        <a:rPr lang="en-US" sz="800" dirty="0">
                          <a:effectLst/>
                        </a:rPr>
                      </a:br>
                      <a:r>
                        <a:rPr lang="en-US" sz="800" dirty="0" smtClean="0">
                          <a:effectLst/>
                        </a:rPr>
                        <a:t>- Fails </a:t>
                      </a:r>
                      <a:r>
                        <a:rPr lang="en-US" sz="800" dirty="0">
                          <a:effectLst/>
                        </a:rPr>
                        <a:t>estimating rare occurrences</a:t>
                      </a:r>
                      <a:br>
                        <a:rPr lang="en-US" sz="800" dirty="0">
                          <a:effectLst/>
                        </a:rPr>
                      </a:br>
                      <a:r>
                        <a:rPr lang="en-US" sz="800" dirty="0" smtClean="0">
                          <a:effectLst/>
                        </a:rPr>
                        <a:t>- Suffers </a:t>
                      </a:r>
                      <a:r>
                        <a:rPr lang="en-US" sz="800" dirty="0">
                          <a:effectLst/>
                        </a:rPr>
                        <a:t>from irrelevant features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556536">
                <a:tc>
                  <a:txBody>
                    <a:bodyPr/>
                    <a:lstStyle/>
                    <a:p>
                      <a:pPr fontAlgn="t"/>
                      <a:r>
                        <a:rPr lang="en-US" sz="800">
                          <a:effectLst/>
                        </a:rPr>
                        <a:t>Neural Networks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Image </a:t>
                      </a:r>
                      <a:r>
                        <a:rPr lang="en-US" sz="800" dirty="0">
                          <a:effectLst/>
                        </a:rPr>
                        <a:t>recognition</a:t>
                      </a:r>
                      <a:br>
                        <a:rPr lang="en-US" sz="800" dirty="0">
                          <a:effectLst/>
                        </a:rPr>
                      </a:br>
                      <a:r>
                        <a:rPr lang="en-US" sz="800" dirty="0" smtClean="0">
                          <a:effectLst/>
                        </a:rPr>
                        <a:t>-</a:t>
                      </a:r>
                      <a:r>
                        <a:rPr lang="en-US" sz="800" baseline="0" dirty="0" smtClean="0">
                          <a:effectLst/>
                        </a:rPr>
                        <a:t> </a:t>
                      </a:r>
                      <a:r>
                        <a:rPr lang="en-US" sz="800" dirty="0" smtClean="0">
                          <a:effectLst/>
                        </a:rPr>
                        <a:t>Language </a:t>
                      </a:r>
                      <a:r>
                        <a:rPr lang="en-US" sz="800" dirty="0">
                          <a:effectLst/>
                        </a:rPr>
                        <a:t>recognition and translation</a:t>
                      </a:r>
                      <a:br>
                        <a:rPr lang="en-US" sz="800" dirty="0">
                          <a:effectLst/>
                        </a:rPr>
                      </a:br>
                      <a:r>
                        <a:rPr lang="en-US" sz="800" dirty="0" smtClean="0">
                          <a:effectLst/>
                        </a:rPr>
                        <a:t>-</a:t>
                      </a:r>
                      <a:r>
                        <a:rPr lang="en-US" sz="800" baseline="0" dirty="0" smtClean="0">
                          <a:effectLst/>
                        </a:rPr>
                        <a:t> </a:t>
                      </a:r>
                      <a:r>
                        <a:rPr lang="en-US" sz="800" dirty="0" smtClean="0">
                          <a:effectLst/>
                        </a:rPr>
                        <a:t>Speech recognition</a:t>
                      </a:r>
                      <a:r>
                        <a:rPr lang="en-US" sz="800" dirty="0">
                          <a:effectLst/>
                        </a:rPr>
                        <a:t/>
                      </a:r>
                      <a:br>
                        <a:rPr lang="en-US" sz="800" dirty="0">
                          <a:effectLst/>
                        </a:rPr>
                      </a:br>
                      <a:r>
                        <a:rPr lang="en-US" sz="800" dirty="0" smtClean="0">
                          <a:effectLst/>
                        </a:rPr>
                        <a:t>- Vision </a:t>
                      </a:r>
                      <a:r>
                        <a:rPr lang="en-US" sz="800" dirty="0">
                          <a:effectLst/>
                        </a:rPr>
                        <a:t>recognition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approximate any nonlinear </a:t>
                      </a:r>
                      <a:r>
                        <a:rPr lang="en-US" sz="800" dirty="0" smtClean="0">
                          <a:effectLst/>
                        </a:rPr>
                        <a:t>function</a:t>
                      </a:r>
                      <a:r>
                        <a:rPr lang="en-US" sz="800" dirty="0">
                          <a:effectLst/>
                        </a:rPr>
                        <a:t/>
                      </a:r>
                      <a:br>
                        <a:rPr lang="en-US" sz="800" dirty="0">
                          <a:effectLst/>
                        </a:rPr>
                      </a:br>
                      <a:r>
                        <a:rPr lang="en-US" sz="800" dirty="0" smtClean="0">
                          <a:effectLst/>
                        </a:rPr>
                        <a:t>- Robust </a:t>
                      </a:r>
                      <a:r>
                        <a:rPr lang="en-US" sz="800" dirty="0">
                          <a:effectLst/>
                        </a:rPr>
                        <a:t>to </a:t>
                      </a:r>
                      <a:r>
                        <a:rPr lang="en-US" sz="800" dirty="0" smtClean="0">
                          <a:effectLst/>
                        </a:rPr>
                        <a:t>outliers</a:t>
                      </a:r>
                      <a:r>
                        <a:rPr lang="en-US" sz="800" dirty="0">
                          <a:effectLst/>
                        </a:rPr>
                        <a:t/>
                      </a:r>
                      <a:br>
                        <a:rPr lang="en-US" sz="800" dirty="0">
                          <a:effectLst/>
                        </a:rPr>
                      </a:br>
                      <a:r>
                        <a:rPr lang="en-US" sz="800" dirty="0" smtClean="0">
                          <a:effectLst/>
                        </a:rPr>
                        <a:t>- Works </a:t>
                      </a:r>
                      <a:r>
                        <a:rPr lang="en-US" sz="800" dirty="0">
                          <a:effectLst/>
                        </a:rPr>
                        <a:t>only with a portion of the examples (the support vectors)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Very </a:t>
                      </a:r>
                      <a:r>
                        <a:rPr lang="en-US" sz="800" dirty="0">
                          <a:effectLst/>
                        </a:rPr>
                        <a:t>difficult to set up</a:t>
                      </a:r>
                      <a:br>
                        <a:rPr lang="en-US" sz="800" dirty="0">
                          <a:effectLst/>
                        </a:rPr>
                      </a:br>
                      <a:r>
                        <a:rPr lang="en-US" sz="800" dirty="0" smtClean="0">
                          <a:effectLst/>
                        </a:rPr>
                        <a:t>- Difficult </a:t>
                      </a:r>
                      <a:r>
                        <a:rPr lang="en-US" sz="800" dirty="0">
                          <a:effectLst/>
                        </a:rPr>
                        <a:t>to tune because of too many parameters and you have also to decide the architecture of the network</a:t>
                      </a:r>
                      <a:br>
                        <a:rPr lang="en-US" sz="800" dirty="0">
                          <a:effectLst/>
                        </a:rPr>
                      </a:br>
                      <a:r>
                        <a:rPr lang="en-US" sz="800" dirty="0" smtClean="0">
                          <a:effectLst/>
                        </a:rPr>
                        <a:t>- Difficult </a:t>
                      </a:r>
                      <a:r>
                        <a:rPr lang="en-US" sz="800" dirty="0">
                          <a:effectLst/>
                        </a:rPr>
                        <a:t>to interpret</a:t>
                      </a:r>
                      <a:br>
                        <a:rPr lang="en-US" sz="800" dirty="0">
                          <a:effectLst/>
                        </a:rPr>
                      </a:br>
                      <a:r>
                        <a:rPr lang="en-US" sz="800" dirty="0" smtClean="0">
                          <a:effectLst/>
                        </a:rPr>
                        <a:t>- Easy </a:t>
                      </a:r>
                      <a:r>
                        <a:rPr lang="en-US" sz="800" dirty="0">
                          <a:effectLst/>
                        </a:rPr>
                        <a:t>to </a:t>
                      </a:r>
                      <a:r>
                        <a:rPr lang="en-US" sz="800" dirty="0" err="1">
                          <a:effectLst/>
                        </a:rPr>
                        <a:t>overfit</a:t>
                      </a:r>
                      <a:endParaRPr lang="en-US" sz="800" dirty="0">
                        <a:effectLst/>
                      </a:endParaRP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666035">
                <a:tc>
                  <a:txBody>
                    <a:bodyPr/>
                    <a:lstStyle/>
                    <a:p>
                      <a:pPr fontAlgn="t"/>
                      <a:r>
                        <a:rPr lang="en-US" sz="800" dirty="0">
                          <a:effectLst/>
                        </a:rPr>
                        <a:t>Logistic regression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Ordering </a:t>
                      </a:r>
                      <a:r>
                        <a:rPr lang="en-US" sz="800" dirty="0">
                          <a:effectLst/>
                        </a:rPr>
                        <a:t>results by </a:t>
                      </a:r>
                      <a:r>
                        <a:rPr lang="en-US" sz="800" dirty="0" smtClean="0">
                          <a:effectLst/>
                        </a:rPr>
                        <a:t>probability</a:t>
                      </a:r>
                      <a:r>
                        <a:rPr lang="en-US" sz="800" dirty="0">
                          <a:effectLst/>
                        </a:rPr>
                        <a:t/>
                      </a:r>
                      <a:br>
                        <a:rPr lang="en-US" sz="800" dirty="0">
                          <a:effectLst/>
                        </a:rPr>
                      </a:br>
                      <a:r>
                        <a:rPr lang="en-US" sz="800" dirty="0" smtClean="0">
                          <a:effectLst/>
                        </a:rPr>
                        <a:t>- Modelling </a:t>
                      </a:r>
                      <a:r>
                        <a:rPr lang="en-US" sz="800" dirty="0">
                          <a:effectLst/>
                        </a:rPr>
                        <a:t>marketing responses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Simple </a:t>
                      </a:r>
                      <a:r>
                        <a:rPr lang="en-US" sz="800" dirty="0">
                          <a:effectLst/>
                        </a:rPr>
                        <a:t>to understand and </a:t>
                      </a:r>
                      <a:r>
                        <a:rPr lang="en-US" sz="800" dirty="0" smtClean="0">
                          <a:effectLst/>
                        </a:rPr>
                        <a:t>explain</a:t>
                      </a:r>
                    </a:p>
                    <a:p>
                      <a:pPr marL="0" indent="0" fontAlgn="t">
                        <a:buFontTx/>
                        <a:buNone/>
                      </a:pPr>
                      <a:r>
                        <a:rPr lang="en-US" sz="800" dirty="0" smtClean="0">
                          <a:effectLst/>
                        </a:rPr>
                        <a:t>- Using L1 &amp; L2 regularization is effective in feature selection</a:t>
                      </a:r>
                      <a:r>
                        <a:rPr lang="en-US" sz="800" dirty="0">
                          <a:effectLst/>
                        </a:rPr>
                        <a:t/>
                      </a:r>
                      <a:br>
                        <a:rPr lang="en-US" sz="800" dirty="0">
                          <a:effectLst/>
                        </a:rPr>
                      </a:br>
                      <a:r>
                        <a:rPr lang="en-US" sz="800" dirty="0" smtClean="0">
                          <a:effectLst/>
                        </a:rPr>
                        <a:t>- It seldom </a:t>
                      </a:r>
                      <a:r>
                        <a:rPr lang="en-US" sz="800" dirty="0" err="1" smtClean="0">
                          <a:effectLst/>
                        </a:rPr>
                        <a:t>overfits</a:t>
                      </a:r>
                      <a:r>
                        <a:rPr lang="en-US" sz="800" dirty="0" smtClean="0">
                          <a:effectLst/>
                        </a:rPr>
                        <a:t/>
                      </a:r>
                      <a:br>
                        <a:rPr lang="en-US" sz="800" dirty="0" smtClean="0">
                          <a:effectLst/>
                        </a:rPr>
                      </a:br>
                      <a:r>
                        <a:rPr lang="en-US" sz="800" dirty="0" smtClean="0">
                          <a:effectLst/>
                        </a:rPr>
                        <a:t>- The </a:t>
                      </a:r>
                      <a:r>
                        <a:rPr lang="en-US" sz="800" dirty="0">
                          <a:effectLst/>
                        </a:rPr>
                        <a:t>best algorithm for predicting probabilities of an event</a:t>
                      </a:r>
                      <a:br>
                        <a:rPr lang="en-US" sz="800" dirty="0">
                          <a:effectLst/>
                        </a:rPr>
                      </a:br>
                      <a:r>
                        <a:rPr lang="en-US" sz="800" dirty="0" smtClean="0">
                          <a:effectLst/>
                        </a:rPr>
                        <a:t>- Fast </a:t>
                      </a:r>
                      <a:r>
                        <a:rPr lang="en-US" sz="800" dirty="0">
                          <a:effectLst/>
                        </a:rPr>
                        <a:t>to train</a:t>
                      </a:r>
                      <a:br>
                        <a:rPr lang="en-US" sz="800" dirty="0">
                          <a:effectLst/>
                        </a:rPr>
                      </a:br>
                      <a:r>
                        <a:rPr lang="en-US" sz="800" dirty="0" smtClean="0">
                          <a:effectLst/>
                        </a:rPr>
                        <a:t>- Easy </a:t>
                      </a:r>
                      <a:r>
                        <a:rPr lang="en-US" sz="800" dirty="0">
                          <a:effectLst/>
                        </a:rPr>
                        <a:t>to train on big data thanks to its stochastic version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You </a:t>
                      </a:r>
                      <a:r>
                        <a:rPr lang="en-US" sz="800" dirty="0">
                          <a:effectLst/>
                        </a:rPr>
                        <a:t>have to work hard to make it fit nonlinear functions</a:t>
                      </a:r>
                      <a:br>
                        <a:rPr lang="en-US" sz="800" dirty="0">
                          <a:effectLst/>
                        </a:rPr>
                      </a:br>
                      <a:r>
                        <a:rPr lang="en-US" sz="800" dirty="0" smtClean="0">
                          <a:effectLst/>
                        </a:rPr>
                        <a:t>- Can </a:t>
                      </a:r>
                      <a:r>
                        <a:rPr lang="en-US" sz="800" dirty="0">
                          <a:effectLst/>
                        </a:rPr>
                        <a:t>suffer from outliers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118538">
                <a:tc>
                  <a:txBody>
                    <a:bodyPr/>
                    <a:lstStyle/>
                    <a:p>
                      <a:pPr fontAlgn="t"/>
                      <a:r>
                        <a:rPr lang="en-US" sz="800" dirty="0">
                          <a:effectLst/>
                        </a:rPr>
                        <a:t>SVD</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Recommender systems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restructure data in a meaningful way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a:effectLst/>
                        </a:rPr>
                        <a:t>Difficult to understand why data has been restructured in a certain way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228038">
                <a:tc>
                  <a:txBody>
                    <a:bodyPr/>
                    <a:lstStyle/>
                    <a:p>
                      <a:pPr fontAlgn="t"/>
                      <a:r>
                        <a:rPr lang="en-US" sz="800">
                          <a:effectLst/>
                        </a:rPr>
                        <a:t>PCA</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Removing </a:t>
                      </a:r>
                      <a:r>
                        <a:rPr lang="en-US" sz="800" dirty="0">
                          <a:effectLst/>
                        </a:rPr>
                        <a:t>collinearity</a:t>
                      </a:r>
                      <a:br>
                        <a:rPr lang="en-US" sz="800" dirty="0">
                          <a:effectLst/>
                        </a:rPr>
                      </a:br>
                      <a:r>
                        <a:rPr lang="en-US" sz="800" dirty="0" smtClean="0">
                          <a:effectLst/>
                        </a:rPr>
                        <a:t>- Reducing </a:t>
                      </a:r>
                      <a:r>
                        <a:rPr lang="en-US" sz="800" dirty="0">
                          <a:effectLst/>
                        </a:rPr>
                        <a:t>dimensions of the dataset</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Can </a:t>
                      </a:r>
                      <a:r>
                        <a:rPr lang="en-US" sz="800" dirty="0">
                          <a:effectLst/>
                        </a:rPr>
                        <a:t>reduce data dimensionality</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Implies strong linear assumptions (components are a weighted summations of features)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r h="337537">
                <a:tc>
                  <a:txBody>
                    <a:bodyPr/>
                    <a:lstStyle/>
                    <a:p>
                      <a:pPr fontAlgn="t"/>
                      <a:r>
                        <a:rPr lang="en-US" sz="800">
                          <a:effectLst/>
                        </a:rPr>
                        <a:t>K-means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a:effectLst/>
                        </a:rPr>
                        <a:t>Segmentation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Fast </a:t>
                      </a:r>
                      <a:r>
                        <a:rPr lang="en-US" sz="800" dirty="0">
                          <a:effectLst/>
                        </a:rPr>
                        <a:t>in finding clusters</a:t>
                      </a:r>
                      <a:br>
                        <a:rPr lang="en-US" sz="800" dirty="0">
                          <a:effectLst/>
                        </a:rPr>
                      </a:br>
                      <a:r>
                        <a:rPr lang="en-US" sz="800" dirty="0" smtClean="0">
                          <a:effectLst/>
                        </a:rPr>
                        <a:t>-</a:t>
                      </a:r>
                      <a:r>
                        <a:rPr lang="en-US" sz="800" baseline="0" dirty="0" smtClean="0">
                          <a:effectLst/>
                        </a:rPr>
                        <a:t> </a:t>
                      </a:r>
                      <a:r>
                        <a:rPr lang="en-US" sz="800" dirty="0" smtClean="0">
                          <a:effectLst/>
                        </a:rPr>
                        <a:t>Can </a:t>
                      </a:r>
                      <a:r>
                        <a:rPr lang="en-US" sz="800" dirty="0">
                          <a:effectLst/>
                        </a:rPr>
                        <a:t>detect outliers in multiple dimensions</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c>
                  <a:txBody>
                    <a:bodyPr/>
                    <a:lstStyle/>
                    <a:p>
                      <a:pPr fontAlgn="t"/>
                      <a:r>
                        <a:rPr lang="en-US" sz="800" dirty="0" smtClean="0">
                          <a:effectLst/>
                        </a:rPr>
                        <a:t>- Suffers </a:t>
                      </a:r>
                      <a:r>
                        <a:rPr lang="en-US" sz="800" dirty="0">
                          <a:effectLst/>
                        </a:rPr>
                        <a:t>from </a:t>
                      </a:r>
                      <a:r>
                        <a:rPr lang="en-US" sz="800" dirty="0" smtClean="0">
                          <a:effectLst/>
                        </a:rPr>
                        <a:t>multicollinearity</a:t>
                      </a:r>
                      <a:r>
                        <a:rPr lang="en-US" sz="800" dirty="0">
                          <a:effectLst/>
                        </a:rPr>
                        <a:t/>
                      </a:r>
                      <a:br>
                        <a:rPr lang="en-US" sz="800" dirty="0">
                          <a:effectLst/>
                        </a:rPr>
                      </a:br>
                      <a:r>
                        <a:rPr lang="en-US" sz="800" dirty="0" smtClean="0">
                          <a:effectLst/>
                        </a:rPr>
                        <a:t>- Clusters </a:t>
                      </a:r>
                      <a:r>
                        <a:rPr lang="en-US" sz="800" dirty="0">
                          <a:effectLst/>
                        </a:rPr>
                        <a:t>are spherical, can’t detect groups of other shape</a:t>
                      </a:r>
                      <a:br>
                        <a:rPr lang="en-US" sz="800" dirty="0">
                          <a:effectLst/>
                        </a:rPr>
                      </a:br>
                      <a:r>
                        <a:rPr lang="en-US" sz="800" dirty="0" smtClean="0">
                          <a:effectLst/>
                        </a:rPr>
                        <a:t>- Unstable </a:t>
                      </a:r>
                      <a:r>
                        <a:rPr lang="en-US" sz="800" dirty="0">
                          <a:effectLst/>
                        </a:rPr>
                        <a:t>solutions, depends on initialization</a:t>
                      </a:r>
                    </a:p>
                  </a:txBody>
                  <a:tcPr marL="4621" marR="4621" marT="5032" marB="5032">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385660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 of Data Science Project</a:t>
            </a:r>
            <a:endParaRPr lang="en-US" dirty="0"/>
          </a:p>
        </p:txBody>
      </p:sp>
      <p:sp>
        <p:nvSpPr>
          <p:cNvPr id="4" name="TextBox 3"/>
          <p:cNvSpPr txBox="1"/>
          <p:nvPr/>
        </p:nvSpPr>
        <p:spPr>
          <a:xfrm>
            <a:off x="631767" y="6317673"/>
            <a:ext cx="10722033" cy="365760"/>
          </a:xfrm>
          <a:prstGeom prst="rect">
            <a:avLst/>
          </a:prstGeom>
          <a:noFill/>
        </p:spPr>
        <p:txBody>
          <a:bodyPr wrap="square" rtlCol="0">
            <a:spAutoFit/>
          </a:bodyPr>
          <a:lstStyle/>
          <a:p>
            <a:r>
              <a:rPr lang="en-US" dirty="0" smtClean="0"/>
              <a:t>Joe Blitzstein and </a:t>
            </a:r>
            <a:r>
              <a:rPr lang="en-US" dirty="0" err="1" smtClean="0"/>
              <a:t>Hanspeter</a:t>
            </a:r>
            <a:r>
              <a:rPr lang="en-US" dirty="0" smtClean="0"/>
              <a:t> </a:t>
            </a:r>
            <a:r>
              <a:rPr lang="en-US" dirty="0" err="1" smtClean="0"/>
              <a:t>Pflister</a:t>
            </a:r>
            <a:r>
              <a:rPr lang="en-US" dirty="0" smtClean="0"/>
              <a:t>, created for the Harvard data science course </a:t>
            </a:r>
            <a:endParaRPr lang="en-US" dirty="0"/>
          </a:p>
        </p:txBody>
      </p:sp>
      <p:sp>
        <p:nvSpPr>
          <p:cNvPr id="5" name="Rectangle 4"/>
          <p:cNvSpPr/>
          <p:nvPr/>
        </p:nvSpPr>
        <p:spPr>
          <a:xfrm>
            <a:off x="1175084" y="1065045"/>
            <a:ext cx="4066309" cy="4062651"/>
          </a:xfrm>
          <a:prstGeom prst="rect">
            <a:avLst/>
          </a:prstGeom>
        </p:spPr>
        <p:txBody>
          <a:bodyPr wrap="square">
            <a:spAutoFit/>
          </a:bodyPr>
          <a:lstStyle/>
          <a:p>
            <a:pPr marL="285750" indent="-285750">
              <a:buFont typeface="Arial" panose="020B0604020202020204" pitchFamily="34" charset="0"/>
              <a:buChar char="•"/>
            </a:pPr>
            <a:r>
              <a:rPr lang="en-US" sz="2000" dirty="0"/>
              <a:t>Ask an interesting question</a:t>
            </a:r>
          </a:p>
          <a:p>
            <a:pPr marL="628650" lvl="1" indent="-171450">
              <a:buFont typeface="Arial" panose="020B0604020202020204" pitchFamily="34" charset="0"/>
              <a:buChar char="•"/>
            </a:pPr>
            <a:r>
              <a:rPr lang="en-US" dirty="0"/>
              <a:t>What is the goal?</a:t>
            </a:r>
          </a:p>
          <a:p>
            <a:pPr marL="628650" lvl="1" indent="-171450">
              <a:buFont typeface="Arial" panose="020B0604020202020204" pitchFamily="34" charset="0"/>
              <a:buChar char="•"/>
            </a:pPr>
            <a:r>
              <a:rPr lang="en-US" dirty="0"/>
              <a:t>What would do if you had all the data?</a:t>
            </a:r>
          </a:p>
          <a:p>
            <a:pPr marL="628650" lvl="1" indent="-171450">
              <a:buFont typeface="Arial" panose="020B0604020202020204" pitchFamily="34" charset="0"/>
              <a:buChar char="•"/>
            </a:pPr>
            <a:r>
              <a:rPr lang="en-US" dirty="0"/>
              <a:t>What do you want to predict or estimate?</a:t>
            </a:r>
          </a:p>
          <a:p>
            <a:pPr marL="285750" indent="-285750">
              <a:buFont typeface="Arial" panose="020B0604020202020204" pitchFamily="34" charset="0"/>
              <a:buChar char="•"/>
            </a:pPr>
            <a:r>
              <a:rPr lang="en-US" sz="2000" dirty="0"/>
              <a:t>Get the data</a:t>
            </a:r>
          </a:p>
          <a:p>
            <a:pPr marL="628650" lvl="1" indent="-171450">
              <a:buFont typeface="Arial" panose="020B0604020202020204" pitchFamily="34" charset="0"/>
              <a:buChar char="•"/>
            </a:pPr>
            <a:r>
              <a:rPr lang="en-US" dirty="0"/>
              <a:t>How were the data sampled?</a:t>
            </a:r>
          </a:p>
          <a:p>
            <a:pPr marL="628650" lvl="1" indent="-171450">
              <a:buFont typeface="Arial" panose="020B0604020202020204" pitchFamily="34" charset="0"/>
              <a:buChar char="•"/>
            </a:pPr>
            <a:r>
              <a:rPr lang="en-US" dirty="0"/>
              <a:t>Which data are relevant?</a:t>
            </a:r>
          </a:p>
          <a:p>
            <a:pPr marL="628650" lvl="1" indent="-171450">
              <a:buFont typeface="Arial" panose="020B0604020202020204" pitchFamily="34" charset="0"/>
              <a:buChar char="•"/>
            </a:pPr>
            <a:r>
              <a:rPr lang="en-US" dirty="0"/>
              <a:t>Are there privacy issues?</a:t>
            </a:r>
          </a:p>
          <a:p>
            <a:pPr marL="285750" indent="-285750">
              <a:buFont typeface="Arial" panose="020B0604020202020204" pitchFamily="34" charset="0"/>
              <a:buChar char="•"/>
            </a:pPr>
            <a:r>
              <a:rPr lang="en-US" sz="2000" dirty="0"/>
              <a:t>Explore the data</a:t>
            </a:r>
          </a:p>
          <a:p>
            <a:pPr marL="628650" lvl="1" indent="-171450">
              <a:buFont typeface="Arial" panose="020B0604020202020204" pitchFamily="34" charset="0"/>
              <a:buChar char="•"/>
            </a:pPr>
            <a:r>
              <a:rPr lang="en-US" dirty="0"/>
              <a:t>Plot the data</a:t>
            </a:r>
          </a:p>
          <a:p>
            <a:pPr marL="628650" lvl="1" indent="-171450">
              <a:buFont typeface="Arial" panose="020B0604020202020204" pitchFamily="34" charset="0"/>
              <a:buChar char="•"/>
            </a:pPr>
            <a:r>
              <a:rPr lang="en-US" dirty="0"/>
              <a:t>Are there anomalies?</a:t>
            </a:r>
          </a:p>
          <a:p>
            <a:pPr marL="628650" lvl="1" indent="-171450">
              <a:buFont typeface="Arial" panose="020B0604020202020204" pitchFamily="34" charset="0"/>
              <a:buChar char="•"/>
            </a:pPr>
            <a:r>
              <a:rPr lang="en-US" dirty="0"/>
              <a:t>Are there patterns</a:t>
            </a:r>
            <a:r>
              <a:rPr lang="en-US" dirty="0" smtClean="0"/>
              <a:t>?</a:t>
            </a:r>
            <a:endParaRPr lang="en-US" dirty="0"/>
          </a:p>
        </p:txBody>
      </p:sp>
      <p:sp>
        <p:nvSpPr>
          <p:cNvPr id="7" name="Rectangle 6"/>
          <p:cNvSpPr/>
          <p:nvPr/>
        </p:nvSpPr>
        <p:spPr>
          <a:xfrm>
            <a:off x="6798643" y="1065045"/>
            <a:ext cx="4461164" cy="2369880"/>
          </a:xfrm>
          <a:prstGeom prst="rect">
            <a:avLst/>
          </a:prstGeom>
        </p:spPr>
        <p:txBody>
          <a:bodyPr wrap="square">
            <a:spAutoFit/>
          </a:bodyPr>
          <a:lstStyle/>
          <a:p>
            <a:pPr marL="285750" indent="-285750">
              <a:buFont typeface="Arial" panose="020B0604020202020204" pitchFamily="34" charset="0"/>
              <a:buChar char="•"/>
            </a:pPr>
            <a:r>
              <a:rPr lang="en-US" sz="2000" dirty="0"/>
              <a:t>Model the data</a:t>
            </a:r>
          </a:p>
          <a:p>
            <a:pPr marL="628650" lvl="1" indent="-171450">
              <a:buFont typeface="Arial" panose="020B0604020202020204" pitchFamily="34" charset="0"/>
              <a:buChar char="•"/>
            </a:pPr>
            <a:r>
              <a:rPr lang="en-US" dirty="0"/>
              <a:t>Build a model</a:t>
            </a:r>
          </a:p>
          <a:p>
            <a:pPr marL="628650" lvl="1" indent="-171450">
              <a:buFont typeface="Arial" panose="020B0604020202020204" pitchFamily="34" charset="0"/>
              <a:buChar char="•"/>
            </a:pPr>
            <a:r>
              <a:rPr lang="en-US" dirty="0"/>
              <a:t>Fit the model</a:t>
            </a:r>
          </a:p>
          <a:p>
            <a:pPr marL="628650" lvl="1" indent="-171450">
              <a:buFont typeface="Arial" panose="020B0604020202020204" pitchFamily="34" charset="0"/>
              <a:buChar char="•"/>
            </a:pPr>
            <a:r>
              <a:rPr lang="en-US" dirty="0"/>
              <a:t>Validate the model</a:t>
            </a:r>
          </a:p>
          <a:p>
            <a:pPr marL="285750" indent="-285750">
              <a:buFont typeface="Arial" panose="020B0604020202020204" pitchFamily="34" charset="0"/>
              <a:buChar char="•"/>
            </a:pPr>
            <a:r>
              <a:rPr lang="en-US" sz="2000" dirty="0"/>
              <a:t>Communicate and visualize the results</a:t>
            </a:r>
          </a:p>
          <a:p>
            <a:pPr marL="628650" lvl="1" indent="-171450">
              <a:buFont typeface="Arial" panose="020B0604020202020204" pitchFamily="34" charset="0"/>
              <a:buChar char="•"/>
            </a:pPr>
            <a:r>
              <a:rPr lang="en-US" dirty="0"/>
              <a:t>What did we learn?</a:t>
            </a:r>
          </a:p>
          <a:p>
            <a:pPr marL="628650" lvl="1" indent="-171450">
              <a:buFont typeface="Arial" panose="020B0604020202020204" pitchFamily="34" charset="0"/>
              <a:buChar char="•"/>
            </a:pPr>
            <a:r>
              <a:rPr lang="en-US" dirty="0"/>
              <a:t>Do the results make sense?</a:t>
            </a:r>
          </a:p>
          <a:p>
            <a:pPr marL="628650" lvl="1" indent="-171450">
              <a:buFont typeface="Arial" panose="020B0604020202020204" pitchFamily="34" charset="0"/>
              <a:buChar char="•"/>
            </a:pPr>
            <a:r>
              <a:rPr lang="en-US" dirty="0"/>
              <a:t>Can we tell a story?</a:t>
            </a:r>
          </a:p>
        </p:txBody>
      </p:sp>
    </p:spTree>
    <p:extLst>
      <p:ext uri="{BB962C8B-B14F-4D97-AF65-F5344CB8AC3E}">
        <p14:creationId xmlns:p14="http://schemas.microsoft.com/office/powerpoint/2010/main" val="17488554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Work Flow --- Andrew Ng</a:t>
            </a:r>
            <a:endParaRPr lang="en-US" dirty="0"/>
          </a:p>
        </p:txBody>
      </p:sp>
      <p:pic>
        <p:nvPicPr>
          <p:cNvPr id="4" name="図 3"/>
          <p:cNvPicPr>
            <a:picLocks noChangeAspect="1"/>
          </p:cNvPicPr>
          <p:nvPr/>
        </p:nvPicPr>
        <p:blipFill>
          <a:blip r:embed="rId2"/>
          <a:stretch>
            <a:fillRect/>
          </a:stretch>
        </p:blipFill>
        <p:spPr>
          <a:xfrm>
            <a:off x="1684422" y="3697496"/>
            <a:ext cx="7155212" cy="3812754"/>
          </a:xfrm>
          <a:prstGeom prst="rect">
            <a:avLst/>
          </a:prstGeom>
        </p:spPr>
      </p:pic>
      <p:grpSp>
        <p:nvGrpSpPr>
          <p:cNvPr id="5" name="グループ化 4"/>
          <p:cNvGrpSpPr/>
          <p:nvPr/>
        </p:nvGrpSpPr>
        <p:grpSpPr>
          <a:xfrm>
            <a:off x="1684422" y="817979"/>
            <a:ext cx="7808494" cy="2803526"/>
            <a:chOff x="1066098" y="1095153"/>
            <a:chExt cx="10059804" cy="3817089"/>
          </a:xfrm>
        </p:grpSpPr>
        <p:pic>
          <p:nvPicPr>
            <p:cNvPr id="6" name="図 5"/>
            <p:cNvPicPr>
              <a:picLocks noChangeAspect="1"/>
            </p:cNvPicPr>
            <p:nvPr/>
          </p:nvPicPr>
          <p:blipFill rotWithShape="1">
            <a:blip r:embed="rId3"/>
            <a:srcRect t="19977" b="30919"/>
            <a:stretch/>
          </p:blipFill>
          <p:spPr>
            <a:xfrm>
              <a:off x="1066098" y="1095153"/>
              <a:ext cx="10059804" cy="3817089"/>
            </a:xfrm>
            <a:prstGeom prst="rect">
              <a:avLst/>
            </a:prstGeom>
          </p:spPr>
        </p:pic>
        <p:sp>
          <p:nvSpPr>
            <p:cNvPr id="7" name="テキスト ボックス 6"/>
            <p:cNvSpPr txBox="1"/>
            <p:nvPr/>
          </p:nvSpPr>
          <p:spPr>
            <a:xfrm>
              <a:off x="4944140" y="2700668"/>
              <a:ext cx="3732027" cy="369332"/>
            </a:xfrm>
            <a:prstGeom prst="rect">
              <a:avLst/>
            </a:prstGeom>
            <a:noFill/>
          </p:spPr>
          <p:txBody>
            <a:bodyPr wrap="square" rtlCol="0">
              <a:spAutoFit/>
            </a:bodyPr>
            <a:lstStyle/>
            <a:p>
              <a:r>
                <a:rPr lang="en-US" dirty="0" smtClean="0"/>
                <a:t>=&gt; Decide what to do next</a:t>
              </a:r>
              <a:endParaRPr lang="en-US" dirty="0"/>
            </a:p>
          </p:txBody>
        </p:sp>
      </p:grpSp>
    </p:spTree>
    <p:extLst>
      <p:ext uri="{BB962C8B-B14F-4D97-AF65-F5344CB8AC3E}">
        <p14:creationId xmlns:p14="http://schemas.microsoft.com/office/powerpoint/2010/main" val="58621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sp>
        <p:nvSpPr>
          <p:cNvPr id="3" name="コンテンツ プレースホルダー 2"/>
          <p:cNvSpPr>
            <a:spLocks noGrp="1"/>
          </p:cNvSpPr>
          <p:nvPr>
            <p:ph idx="1"/>
          </p:nvPr>
        </p:nvSpPr>
        <p:spPr/>
        <p:txBody>
          <a:bodyPr/>
          <a:lstStyle/>
          <a:p>
            <a:endParaRPr lang="en-US"/>
          </a:p>
        </p:txBody>
      </p:sp>
      <p:pic>
        <p:nvPicPr>
          <p:cNvPr id="4098" name="Picture 2" descr="../../_images/sphx_glr_plot_learning_curve_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426" y="1379912"/>
            <a:ext cx="5586153" cy="4189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5513" y="1690688"/>
            <a:ext cx="5769032"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Error curves or accuracy score curves are plotted against an increasing number of samples on the x-axis.</a:t>
            </a:r>
          </a:p>
          <a:p>
            <a:pPr marL="285750" indent="-285750">
              <a:buFont typeface="Arial" panose="020B0604020202020204" pitchFamily="34" charset="0"/>
              <a:buChar char="•"/>
            </a:pPr>
            <a:r>
              <a:rPr lang="en-US" dirty="0" smtClean="0"/>
              <a:t>Error curves or accuracy score curves are:</a:t>
            </a:r>
          </a:p>
          <a:p>
            <a:pPr marL="742950" lvl="1" indent="-285750">
              <a:buFont typeface="Arial" panose="020B0604020202020204" pitchFamily="34" charset="0"/>
              <a:buChar char="•"/>
            </a:pPr>
            <a:r>
              <a:rPr lang="en-US" dirty="0" smtClean="0"/>
              <a:t>Train error ( or accuracy score): the trained model applied on the training data itself</a:t>
            </a:r>
          </a:p>
          <a:p>
            <a:pPr marL="742950" lvl="1" indent="-285750">
              <a:buFont typeface="Arial" panose="020B0604020202020204" pitchFamily="34" charset="0"/>
              <a:buChar char="•"/>
            </a:pPr>
            <a:r>
              <a:rPr lang="en-US" dirty="0" smtClean="0"/>
              <a:t>Validation error (or accuracy score): cross validation performed on the training set</a:t>
            </a:r>
          </a:p>
          <a:p>
            <a:pPr marL="285750" indent="-285750">
              <a:buFont typeface="Arial" panose="020B0604020202020204" pitchFamily="34" charset="0"/>
              <a:buChar char="•"/>
            </a:pPr>
            <a:r>
              <a:rPr lang="en-US" dirty="0" smtClean="0"/>
              <a:t>Both curves flatten at some point.</a:t>
            </a:r>
          </a:p>
          <a:p>
            <a:pPr marL="285750" indent="-285750">
              <a:buFont typeface="Arial" panose="020B0604020202020204" pitchFamily="34" charset="0"/>
              <a:buChar char="•"/>
            </a:pPr>
            <a:r>
              <a:rPr lang="en-US" dirty="0" smtClean="0"/>
              <a:t>Learning curves are useful to build an optimal model because the curves detect overfitting/</a:t>
            </a:r>
            <a:r>
              <a:rPr lang="en-US" dirty="0" err="1" smtClean="0"/>
              <a:t>underfitting</a:t>
            </a:r>
            <a:r>
              <a:rPr lang="en-US" dirty="0"/>
              <a:t> </a:t>
            </a:r>
            <a:r>
              <a:rPr lang="en-US" dirty="0" smtClean="0"/>
              <a:t>and suggest what to do to optimize a model. (e.g. larger training set will help or not)</a:t>
            </a:r>
          </a:p>
        </p:txBody>
      </p:sp>
      <p:pic>
        <p:nvPicPr>
          <p:cNvPr id="5" name="図 4"/>
          <p:cNvPicPr>
            <a:picLocks noChangeAspect="1"/>
          </p:cNvPicPr>
          <p:nvPr/>
        </p:nvPicPr>
        <p:blipFill>
          <a:blip r:embed="rId3"/>
          <a:stretch>
            <a:fillRect/>
          </a:stretch>
        </p:blipFill>
        <p:spPr>
          <a:xfrm>
            <a:off x="968315" y="5906577"/>
            <a:ext cx="10255370" cy="6324565"/>
          </a:xfrm>
          <a:prstGeom prst="rect">
            <a:avLst/>
          </a:prstGeom>
        </p:spPr>
      </p:pic>
    </p:spTree>
    <p:extLst>
      <p:ext uri="{BB962C8B-B14F-4D97-AF65-F5344CB8AC3E}">
        <p14:creationId xmlns:p14="http://schemas.microsoft.com/office/powerpoint/2010/main" val="40466887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and Variance</a:t>
            </a:r>
            <a:endParaRPr lang="en-US" dirty="0"/>
          </a:p>
        </p:txBody>
      </p:sp>
      <p:sp>
        <p:nvSpPr>
          <p:cNvPr id="6" name="コンテンツ プレースホルダー 5"/>
          <p:cNvSpPr>
            <a:spLocks noGrp="1"/>
          </p:cNvSpPr>
          <p:nvPr>
            <p:ph idx="1"/>
          </p:nvPr>
        </p:nvSpPr>
        <p:spPr/>
        <p:txBody>
          <a:bodyPr/>
          <a:lstStyle/>
          <a:p>
            <a:endParaRPr lang="en-US"/>
          </a:p>
        </p:txBody>
      </p:sp>
      <p:pic>
        <p:nvPicPr>
          <p:cNvPr id="1026" name="Picture 2" descr="https://cdn-business.discourse.org/uploads/analyticsvidhya/original/2X/5/53543959c93e16059fe11babf1693b226741df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737" y="567741"/>
            <a:ext cx="4331867" cy="2565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009" y="6420214"/>
            <a:ext cx="6401972" cy="369332"/>
          </a:xfrm>
          <a:prstGeom prst="rect">
            <a:avLst/>
          </a:prstGeom>
          <a:noFill/>
        </p:spPr>
        <p:txBody>
          <a:bodyPr wrap="square" rtlCol="0">
            <a:spAutoFit/>
          </a:bodyPr>
          <a:lstStyle/>
          <a:p>
            <a:r>
              <a:rPr lang="en-US" i="1" dirty="0" smtClean="0"/>
              <a:t>Reference: http</a:t>
            </a:r>
            <a:r>
              <a:rPr lang="en-US" i="1" dirty="0"/>
              <a:t>://scott.fortmann-roe.com/docs/BiasVariance.html</a:t>
            </a:r>
          </a:p>
        </p:txBody>
      </p:sp>
      <p:pic>
        <p:nvPicPr>
          <p:cNvPr id="5" name="Picture 2" descr="https://media.licdn.com/mpr/mpr/AAEAAQAAAAAAAAkaAAAAJDg0MTA0Y2UzLWY5NWUtNGZhMS05ZjgyLTAzNTgyZjc0NjJh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905" y="3285211"/>
            <a:ext cx="3738310" cy="3168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57" y="1850671"/>
            <a:ext cx="6682154" cy="3970318"/>
          </a:xfrm>
          <a:prstGeom prst="rect">
            <a:avLst/>
          </a:prstGeom>
          <a:noFill/>
        </p:spPr>
        <p:txBody>
          <a:bodyPr wrap="square" rtlCol="0">
            <a:spAutoFit/>
          </a:bodyPr>
          <a:lstStyle/>
          <a:p>
            <a:pPr marL="285750" indent="-285750">
              <a:buFont typeface="Arial" panose="020B0604020202020204" pitchFamily="34" charset="0"/>
              <a:buChar char="•"/>
            </a:pPr>
            <a:r>
              <a:rPr lang="en-US" b="1" i="1" dirty="0" smtClean="0"/>
              <a:t>Prediction errors can be decomposed into two main subcomponents: error due to bias and error due to variance.</a:t>
            </a:r>
          </a:p>
          <a:p>
            <a:pPr marL="285750" indent="-285750">
              <a:buFont typeface="Arial" panose="020B0604020202020204" pitchFamily="34" charset="0"/>
              <a:buChar char="•"/>
            </a:pPr>
            <a:r>
              <a:rPr lang="en-US" b="1" dirty="0" smtClean="0"/>
              <a:t>Bias: </a:t>
            </a:r>
            <a:r>
              <a:rPr lang="en-US" dirty="0" smtClean="0"/>
              <a:t>When the model is relatively simple, prediction errors occurs due to bias / under-fitting. This is because </a:t>
            </a:r>
            <a:r>
              <a:rPr lang="en-US" b="1" i="1" dirty="0" smtClean="0"/>
              <a:t>the model is so simple that doesn’t capture the complexity of between target value and features.</a:t>
            </a:r>
          </a:p>
          <a:p>
            <a:pPr marL="285750" indent="-285750">
              <a:buFont typeface="Arial" panose="020B0604020202020204" pitchFamily="34" charset="0"/>
              <a:buChar char="•"/>
            </a:pPr>
            <a:r>
              <a:rPr lang="en-US" b="1" dirty="0" smtClean="0"/>
              <a:t>Variance:</a:t>
            </a:r>
            <a:r>
              <a:rPr lang="en-US" dirty="0" smtClean="0"/>
              <a:t> As the model increase its complexity, prediction errors occurs due to variance / over-fitting. </a:t>
            </a:r>
            <a:r>
              <a:rPr lang="en-US" b="1" i="1" dirty="0"/>
              <a:t>T</a:t>
            </a:r>
            <a:r>
              <a:rPr lang="en-US" b="1" i="1" dirty="0" smtClean="0"/>
              <a:t>he model fits the data set provided but doesn’t perform on new data.</a:t>
            </a:r>
          </a:p>
          <a:p>
            <a:pPr marL="285750" indent="-285750">
              <a:buFont typeface="Arial" panose="020B0604020202020204" pitchFamily="34" charset="0"/>
              <a:buChar char="•"/>
            </a:pPr>
            <a:r>
              <a:rPr lang="en-US" dirty="0" smtClean="0"/>
              <a:t>Trade-off: there is a tradeoff between a model’s ability to minimize bias and variance.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Bias comes from model.</a:t>
            </a:r>
          </a:p>
          <a:p>
            <a:pPr marL="285750" indent="-285750">
              <a:buFont typeface="Arial" panose="020B0604020202020204" pitchFamily="34" charset="0"/>
              <a:buChar char="•"/>
            </a:pPr>
            <a:r>
              <a:rPr lang="en-US" dirty="0" smtClean="0"/>
              <a:t>Variance comes from data</a:t>
            </a:r>
          </a:p>
        </p:txBody>
      </p:sp>
    </p:spTree>
    <p:extLst>
      <p:ext uri="{BB962C8B-B14F-4D97-AF65-F5344CB8AC3E}">
        <p14:creationId xmlns:p14="http://schemas.microsoft.com/office/powerpoint/2010/main" val="38743584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981325" y="1181100"/>
            <a:ext cx="6229350" cy="4495800"/>
          </a:xfrm>
          <a:prstGeom prst="rect">
            <a:avLst/>
          </a:prstGeom>
        </p:spPr>
      </p:pic>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spTree>
    <p:extLst>
      <p:ext uri="{BB962C8B-B14F-4D97-AF65-F5344CB8AC3E}">
        <p14:creationId xmlns:p14="http://schemas.microsoft.com/office/powerpoint/2010/main" val="17717838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933700" y="585787"/>
            <a:ext cx="6324600" cy="5686425"/>
          </a:xfrm>
          <a:prstGeom prst="rect">
            <a:avLst/>
          </a:prstGeom>
        </p:spPr>
      </p:pic>
      <p:sp>
        <p:nvSpPr>
          <p:cNvPr id="2" name="タイトル 1"/>
          <p:cNvSpPr>
            <a:spLocks noGrp="1"/>
          </p:cNvSpPr>
          <p:nvPr>
            <p:ph type="title"/>
          </p:nvPr>
        </p:nvSpPr>
        <p:spPr/>
        <p:txBody>
          <a:bodyPr/>
          <a:lstStyle/>
          <a:p>
            <a:endParaRPr lang="en-US"/>
          </a:p>
        </p:txBody>
      </p:sp>
      <p:sp>
        <p:nvSpPr>
          <p:cNvPr id="3" name="コンテンツ プレースホルダー 2"/>
          <p:cNvSpPr>
            <a:spLocks noGrp="1"/>
          </p:cNvSpPr>
          <p:nvPr>
            <p:ph idx="1"/>
          </p:nvPr>
        </p:nvSpPr>
        <p:spPr/>
        <p:txBody>
          <a:bodyPr/>
          <a:lstStyle/>
          <a:p>
            <a:endParaRPr lang="en-US"/>
          </a:p>
        </p:txBody>
      </p:sp>
    </p:spTree>
    <p:extLst>
      <p:ext uri="{BB962C8B-B14F-4D97-AF65-F5344CB8AC3E}">
        <p14:creationId xmlns:p14="http://schemas.microsoft.com/office/powerpoint/2010/main" val="23499937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862262" y="319087"/>
            <a:ext cx="6467475" cy="6219825"/>
          </a:xfrm>
          <a:prstGeom prst="rect">
            <a:avLst/>
          </a:prstGeom>
        </p:spPr>
      </p:pic>
      <p:sp>
        <p:nvSpPr>
          <p:cNvPr id="3" name="タイトル 2"/>
          <p:cNvSpPr>
            <a:spLocks noGrp="1"/>
          </p:cNvSpPr>
          <p:nvPr>
            <p:ph type="title"/>
          </p:nvPr>
        </p:nvSpPr>
        <p:spPr/>
        <p:txBody>
          <a:bodyPr/>
          <a:lstStyle/>
          <a:p>
            <a:endParaRPr lang="en-US"/>
          </a:p>
        </p:txBody>
      </p:sp>
      <p:sp>
        <p:nvSpPr>
          <p:cNvPr id="4" name="コンテンツ プレースホルダー 3"/>
          <p:cNvSpPr>
            <a:spLocks noGrp="1"/>
          </p:cNvSpPr>
          <p:nvPr>
            <p:ph idx="1"/>
          </p:nvPr>
        </p:nvSpPr>
        <p:spPr/>
        <p:txBody>
          <a:bodyPr/>
          <a:lstStyle/>
          <a:p>
            <a:endParaRPr lang="en-US"/>
          </a:p>
        </p:txBody>
      </p:sp>
    </p:spTree>
    <p:extLst>
      <p:ext uri="{BB962C8B-B14F-4D97-AF65-F5344CB8AC3E}">
        <p14:creationId xmlns:p14="http://schemas.microsoft.com/office/powerpoint/2010/main" val="7009501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5599" y="1579030"/>
            <a:ext cx="5033548" cy="4099488"/>
          </a:xfrm>
          <a:prstGeom prst="rect">
            <a:avLst/>
          </a:prstGeom>
        </p:spPr>
      </p:pic>
      <p:pic>
        <p:nvPicPr>
          <p:cNvPr id="5" name="図 4"/>
          <p:cNvPicPr>
            <a:picLocks noChangeAspect="1"/>
          </p:cNvPicPr>
          <p:nvPr/>
        </p:nvPicPr>
        <p:blipFill>
          <a:blip r:embed="rId3"/>
          <a:stretch>
            <a:fillRect/>
          </a:stretch>
        </p:blipFill>
        <p:spPr>
          <a:xfrm>
            <a:off x="5760199" y="1579031"/>
            <a:ext cx="5712933" cy="4122646"/>
          </a:xfrm>
          <a:prstGeom prst="rect">
            <a:avLst/>
          </a:prstGeom>
        </p:spPr>
      </p:pic>
      <p:sp>
        <p:nvSpPr>
          <p:cNvPr id="2" name="テキスト ボックス 1"/>
          <p:cNvSpPr txBox="1"/>
          <p:nvPr/>
        </p:nvSpPr>
        <p:spPr>
          <a:xfrm>
            <a:off x="578840" y="5678518"/>
            <a:ext cx="3405931" cy="646331"/>
          </a:xfrm>
          <a:prstGeom prst="rect">
            <a:avLst/>
          </a:prstGeom>
          <a:noFill/>
        </p:spPr>
        <p:txBody>
          <a:bodyPr wrap="square" rtlCol="0">
            <a:spAutoFit/>
          </a:bodyPr>
          <a:lstStyle/>
          <a:p>
            <a:r>
              <a:rPr lang="en-US" dirty="0" smtClean="0"/>
              <a:t>Kappa</a:t>
            </a:r>
          </a:p>
          <a:p>
            <a:r>
              <a:rPr lang="en-US" dirty="0" smtClean="0"/>
              <a:t>Logarithmic Loss (log loss)</a:t>
            </a:r>
            <a:endParaRPr lang="en-US" dirty="0"/>
          </a:p>
        </p:txBody>
      </p:sp>
      <p:sp>
        <p:nvSpPr>
          <p:cNvPr id="3" name="タイトル 2"/>
          <p:cNvSpPr>
            <a:spLocks noGrp="1"/>
          </p:cNvSpPr>
          <p:nvPr>
            <p:ph type="title"/>
          </p:nvPr>
        </p:nvSpPr>
        <p:spPr/>
        <p:txBody>
          <a:bodyPr>
            <a:normAutofit/>
          </a:bodyPr>
          <a:lstStyle/>
          <a:p>
            <a:r>
              <a:rPr lang="en-US" dirty="0" smtClean="0"/>
              <a:t>Performance metrics summary</a:t>
            </a:r>
            <a:endParaRPr lang="en-US" dirty="0"/>
          </a:p>
        </p:txBody>
      </p:sp>
      <p:sp>
        <p:nvSpPr>
          <p:cNvPr id="7" name="コンテンツ プレースホルダー 6"/>
          <p:cNvSpPr>
            <a:spLocks noGrp="1"/>
          </p:cNvSpPr>
          <p:nvPr>
            <p:ph idx="1"/>
          </p:nvPr>
        </p:nvSpPr>
        <p:spPr/>
        <p:txBody>
          <a:bodyPr/>
          <a:lstStyle/>
          <a:p>
            <a:endParaRPr lang="en-US"/>
          </a:p>
        </p:txBody>
      </p:sp>
      <p:sp>
        <p:nvSpPr>
          <p:cNvPr id="6" name="テキスト ボックス 5"/>
          <p:cNvSpPr txBox="1"/>
          <p:nvPr/>
        </p:nvSpPr>
        <p:spPr>
          <a:xfrm>
            <a:off x="6056851" y="5701677"/>
            <a:ext cx="3103927" cy="1200329"/>
          </a:xfrm>
          <a:prstGeom prst="rect">
            <a:avLst/>
          </a:prstGeom>
          <a:noFill/>
        </p:spPr>
        <p:txBody>
          <a:bodyPr wrap="square" rtlCol="0">
            <a:spAutoFit/>
          </a:bodyPr>
          <a:lstStyle/>
          <a:p>
            <a:pPr marL="285750" indent="-285750">
              <a:buFontTx/>
              <a:buChar char="-"/>
            </a:pPr>
            <a:r>
              <a:rPr lang="en-US" dirty="0" smtClean="0"/>
              <a:t>Adjusted R-squared</a:t>
            </a:r>
          </a:p>
          <a:p>
            <a:pPr marL="285750" indent="-285750">
              <a:buFontTx/>
              <a:buChar char="-"/>
            </a:pPr>
            <a:r>
              <a:rPr lang="en-US" dirty="0" smtClean="0"/>
              <a:t>Multiple R-</a:t>
            </a:r>
            <a:r>
              <a:rPr lang="en-US" dirty="0" err="1" smtClean="0"/>
              <a:t>squred</a:t>
            </a:r>
            <a:endParaRPr lang="en-US" dirty="0" smtClean="0"/>
          </a:p>
          <a:p>
            <a:pPr marL="285750" indent="-285750">
              <a:buFontTx/>
              <a:buChar char="-"/>
            </a:pPr>
            <a:r>
              <a:rPr lang="en-US" smtClean="0"/>
              <a:t>AIC, BIC</a:t>
            </a:r>
            <a:endParaRPr lang="en-US" dirty="0" smtClean="0"/>
          </a:p>
          <a:p>
            <a:pPr marL="285750" indent="-285750">
              <a:buFontTx/>
              <a:buChar char="-"/>
            </a:pPr>
            <a:endParaRPr lang="en-US" dirty="0"/>
          </a:p>
        </p:txBody>
      </p:sp>
    </p:spTree>
    <p:extLst>
      <p:ext uri="{BB962C8B-B14F-4D97-AF65-F5344CB8AC3E}">
        <p14:creationId xmlns:p14="http://schemas.microsoft.com/office/powerpoint/2010/main" val="40394327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コンテンツ プレースホルダー 2"/>
          <p:cNvSpPr>
            <a:spLocks noGrp="1"/>
          </p:cNvSpPr>
          <p:nvPr>
            <p:ph idx="1"/>
          </p:nvPr>
        </p:nvSpPr>
        <p:spPr/>
        <p:txBody>
          <a:bodyPr/>
          <a:lstStyle/>
          <a:p>
            <a:endParaRPr lang="en-US"/>
          </a:p>
        </p:txBody>
      </p:sp>
      <p:sp>
        <p:nvSpPr>
          <p:cNvPr id="4" name="TextBox 3"/>
          <p:cNvSpPr txBox="1"/>
          <p:nvPr/>
        </p:nvSpPr>
        <p:spPr>
          <a:xfrm>
            <a:off x="399011" y="1690688"/>
            <a:ext cx="445172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confusion matrix is a table that is used to describe the performance of </a:t>
            </a:r>
            <a:r>
              <a:rPr lang="en-US" b="1" dirty="0" smtClean="0"/>
              <a:t>classification model</a:t>
            </a:r>
            <a:r>
              <a:rPr lang="en-US" dirty="0" smtClean="0"/>
              <a:t> on a set of test data for which the true value are known</a:t>
            </a:r>
          </a:p>
          <a:p>
            <a:pPr marL="285750" indent="-285750">
              <a:buFont typeface="Arial" panose="020B0604020202020204" pitchFamily="34" charset="0"/>
              <a:buChar char="•"/>
            </a:pPr>
            <a:r>
              <a:rPr lang="en-US" dirty="0" smtClean="0"/>
              <a:t>True positives: The model predicts positive which is aligned with the target.</a:t>
            </a:r>
          </a:p>
          <a:p>
            <a:pPr marL="285750" indent="-285750">
              <a:buFont typeface="Arial" panose="020B0604020202020204" pitchFamily="34" charset="0"/>
              <a:buChar char="•"/>
            </a:pPr>
            <a:r>
              <a:rPr lang="en-US" dirty="0" smtClean="0"/>
              <a:t>True negatives: The model predicted negative which is aligned with the target.</a:t>
            </a:r>
          </a:p>
          <a:p>
            <a:pPr marL="285750" indent="-285750">
              <a:buFont typeface="Arial" panose="020B0604020202020204" pitchFamily="34" charset="0"/>
              <a:buChar char="•"/>
            </a:pPr>
            <a:r>
              <a:rPr lang="en-US" dirty="0" smtClean="0"/>
              <a:t>False positives:  The model predicts positive but the target is actually negative.</a:t>
            </a:r>
          </a:p>
          <a:p>
            <a:pPr marL="285750" indent="-285750">
              <a:buFont typeface="Arial" panose="020B0604020202020204" pitchFamily="34" charset="0"/>
              <a:buChar char="•"/>
            </a:pPr>
            <a:r>
              <a:rPr lang="en-US" dirty="0" smtClean="0"/>
              <a:t>False negative: The model predicts negative but the target is actually positive.</a:t>
            </a:r>
            <a:endParaRPr lang="en-US" dirty="0"/>
          </a:p>
        </p:txBody>
      </p:sp>
      <p:sp>
        <p:nvSpPr>
          <p:cNvPr id="5" name="TextBox 4"/>
          <p:cNvSpPr txBox="1"/>
          <p:nvPr/>
        </p:nvSpPr>
        <p:spPr>
          <a:xfrm>
            <a:off x="5353395" y="3437428"/>
            <a:ext cx="691619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Accuracy</a:t>
            </a:r>
            <a:r>
              <a:rPr lang="en-US" dirty="0" smtClean="0"/>
              <a:t>   = TP + TN / total</a:t>
            </a:r>
          </a:p>
          <a:p>
            <a:r>
              <a:rPr lang="en-US" dirty="0" smtClean="0"/>
              <a:t>Overall, how often is the classifier correct?</a:t>
            </a:r>
          </a:p>
          <a:p>
            <a:pPr marL="285750" indent="-285750">
              <a:buFont typeface="Arial" panose="020B0604020202020204" pitchFamily="34" charset="0"/>
              <a:buChar char="•"/>
            </a:pPr>
            <a:r>
              <a:rPr lang="en-US" b="1" dirty="0" smtClean="0"/>
              <a:t>Precision</a:t>
            </a:r>
            <a:r>
              <a:rPr lang="en-US" dirty="0" smtClean="0"/>
              <a:t> = TP / predicted positive</a:t>
            </a:r>
          </a:p>
          <a:p>
            <a:r>
              <a:rPr lang="en-US" b="1" i="1" dirty="0" smtClean="0"/>
              <a:t>When it predicts positive, how often is it correct?</a:t>
            </a:r>
          </a:p>
          <a:p>
            <a:pPr marL="285750" indent="-285750">
              <a:buFont typeface="Arial" panose="020B0604020202020204" pitchFamily="34" charset="0"/>
              <a:buChar char="•"/>
            </a:pPr>
            <a:r>
              <a:rPr lang="en-US" b="1" dirty="0" smtClean="0"/>
              <a:t>Recall(=Sensitivity)</a:t>
            </a:r>
            <a:r>
              <a:rPr lang="en-US" dirty="0" smtClean="0"/>
              <a:t> = TP / actual positive</a:t>
            </a:r>
          </a:p>
          <a:p>
            <a:r>
              <a:rPr lang="en-US" b="1" i="1" dirty="0" smtClean="0"/>
              <a:t>When it’s actually positive, how often does it predict yes?</a:t>
            </a:r>
          </a:p>
          <a:p>
            <a:endParaRPr lang="en-US" dirty="0" smtClean="0"/>
          </a:p>
          <a:p>
            <a:r>
              <a:rPr lang="en-US" dirty="0" smtClean="0"/>
              <a:t>Note: Recall is also referred to as the true positive rate or sensitivity</a:t>
            </a:r>
            <a:endParaRPr lang="en-US" dirty="0"/>
          </a:p>
        </p:txBody>
      </p:sp>
      <p:sp>
        <p:nvSpPr>
          <p:cNvPr id="6" name="Rectangle 5"/>
          <p:cNvSpPr/>
          <p:nvPr/>
        </p:nvSpPr>
        <p:spPr>
          <a:xfrm>
            <a:off x="4813068" y="5938004"/>
            <a:ext cx="7331827" cy="1200329"/>
          </a:xfrm>
          <a:prstGeom prst="rect">
            <a:avLst/>
          </a:prstGeom>
        </p:spPr>
        <p:txBody>
          <a:bodyPr wrap="square">
            <a:spAutoFit/>
          </a:bodyPr>
          <a:lstStyle/>
          <a:p>
            <a:r>
              <a:rPr lang="en-US" i="1" dirty="0" smtClean="0"/>
              <a:t>Reference</a:t>
            </a:r>
            <a:r>
              <a:rPr lang="en-US" i="1" dirty="0"/>
              <a:t>: </a:t>
            </a:r>
            <a:r>
              <a:rPr lang="en-US" i="1" dirty="0">
                <a:hlinkClick r:id="rId2"/>
              </a:rPr>
              <a:t>https://</a:t>
            </a:r>
            <a:r>
              <a:rPr lang="en-US" i="1" dirty="0" smtClean="0">
                <a:hlinkClick r:id="rId2"/>
              </a:rPr>
              <a:t>www.quora.com/What-is-the-best-way-to-understand-the-terms-precision-and-recall</a:t>
            </a:r>
            <a:endParaRPr lang="en-US" i="1" dirty="0" smtClean="0"/>
          </a:p>
          <a:p>
            <a:r>
              <a:rPr lang="en-US" i="1" dirty="0">
                <a:hlinkClick r:id="rId3"/>
              </a:rPr>
              <a:t>http://www.dataschool.io/simple-guide-to-confusion-matrix-terminology</a:t>
            </a:r>
            <a:r>
              <a:rPr lang="en-US" i="1" dirty="0" smtClean="0">
                <a:hlinkClick r:id="rId3"/>
              </a:rPr>
              <a:t>/</a:t>
            </a:r>
            <a:endParaRPr lang="en-US" i="1" dirty="0" smtClean="0"/>
          </a:p>
          <a:p>
            <a:endParaRPr lang="en-US" i="1" dirty="0" smtClean="0"/>
          </a:p>
        </p:txBody>
      </p:sp>
      <p:pic>
        <p:nvPicPr>
          <p:cNvPr id="1026" name="Picture 2" descr="https://qph.ec.quoracdn.net/main-qimg-18cd74b05b850406e1c01b76b1cb8fd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8278" y="821938"/>
            <a:ext cx="4967980" cy="257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7878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Confusion Matrix - Example</a:t>
            </a:r>
            <a:endParaRPr lang="en-US" dirty="0"/>
          </a:p>
        </p:txBody>
      </p:sp>
      <p:sp>
        <p:nvSpPr>
          <p:cNvPr id="5" name="正方形/長方形 4"/>
          <p:cNvSpPr/>
          <p:nvPr/>
        </p:nvSpPr>
        <p:spPr>
          <a:xfrm>
            <a:off x="6388768" y="1119534"/>
            <a:ext cx="5594685" cy="2585323"/>
          </a:xfrm>
          <a:prstGeom prst="rect">
            <a:avLst/>
          </a:prstGeom>
        </p:spPr>
        <p:txBody>
          <a:bodyPr wrap="square">
            <a:spAutoFit/>
          </a:bodyPr>
          <a:lstStyle/>
          <a:p>
            <a:r>
              <a:rPr lang="en-US" b="1" dirty="0"/>
              <a:t>Caes2: Cancer diagnosis</a:t>
            </a:r>
          </a:p>
          <a:p>
            <a:endParaRPr lang="en-US" dirty="0"/>
          </a:p>
          <a:p>
            <a:r>
              <a:rPr lang="en-US" b="1" dirty="0"/>
              <a:t>Precision: TP/ Predicted Positive (TP + FP) </a:t>
            </a:r>
            <a:r>
              <a:rPr lang="en-US" dirty="0"/>
              <a:t>matters because prediction (diagnosis) matters. Wrong cancer diagnosis (FP) can be very problematic for a patient and a doctor. </a:t>
            </a:r>
          </a:p>
          <a:p>
            <a:r>
              <a:rPr lang="en-US" dirty="0"/>
              <a:t>How about false negative (a patient who has cancer but not diagnosed yet). Yes. It’s important.</a:t>
            </a:r>
          </a:p>
          <a:p>
            <a:r>
              <a:rPr lang="en-US" b="1" dirty="0"/>
              <a:t>Thus, both recall and precision matters</a:t>
            </a:r>
          </a:p>
        </p:txBody>
      </p:sp>
      <p:sp>
        <p:nvSpPr>
          <p:cNvPr id="6" name="正方形/長方形 5"/>
          <p:cNvSpPr/>
          <p:nvPr/>
        </p:nvSpPr>
        <p:spPr>
          <a:xfrm>
            <a:off x="689811" y="1119534"/>
            <a:ext cx="5085347" cy="3139321"/>
          </a:xfrm>
          <a:prstGeom prst="rect">
            <a:avLst/>
          </a:prstGeom>
        </p:spPr>
        <p:txBody>
          <a:bodyPr wrap="square">
            <a:spAutoFit/>
          </a:bodyPr>
          <a:lstStyle/>
          <a:p>
            <a:r>
              <a:rPr lang="en-US" b="1" dirty="0"/>
              <a:t>Caes1: Marketing campaign</a:t>
            </a:r>
          </a:p>
          <a:p>
            <a:r>
              <a:rPr lang="en-US" dirty="0"/>
              <a:t>Look for a target customer for marketing campaign. </a:t>
            </a:r>
            <a:r>
              <a:rPr lang="en-US" b="1" dirty="0"/>
              <a:t>A target customer is very few vs. entire customer</a:t>
            </a:r>
          </a:p>
          <a:p>
            <a:endParaRPr lang="en-US" dirty="0"/>
          </a:p>
          <a:p>
            <a:r>
              <a:rPr lang="en-US" b="1" dirty="0"/>
              <a:t>Recall: TP/ Actual Positive (TP + FN) </a:t>
            </a:r>
            <a:r>
              <a:rPr lang="en-US" dirty="0"/>
              <a:t>matters because a company to capture as many target customer as possible. In other words, </a:t>
            </a:r>
            <a:r>
              <a:rPr lang="en-US" b="1" dirty="0"/>
              <a:t>capture as many actual positive as possible</a:t>
            </a:r>
            <a:r>
              <a:rPr lang="en-US" dirty="0"/>
              <a:t>. FN (who is positive but predicted as negative) should be minimum.</a:t>
            </a:r>
          </a:p>
          <a:p>
            <a:r>
              <a:rPr lang="en-US" b="1" dirty="0"/>
              <a:t>Precision:</a:t>
            </a:r>
            <a:r>
              <a:rPr lang="en-US" dirty="0"/>
              <a:t> TP/Predicted Positive(TP+FP) might help reduce marketing cost by narrowing prediction.</a:t>
            </a:r>
          </a:p>
        </p:txBody>
      </p:sp>
    </p:spTree>
    <p:extLst>
      <p:ext uri="{BB962C8B-B14F-4D97-AF65-F5344CB8AC3E}">
        <p14:creationId xmlns:p14="http://schemas.microsoft.com/office/powerpoint/2010/main" val="974229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Type of data vs. Algorithm</a:t>
            </a:r>
            <a:endParaRPr lang="en-US" dirty="0"/>
          </a:p>
        </p:txBody>
      </p:sp>
      <p:graphicFrame>
        <p:nvGraphicFramePr>
          <p:cNvPr id="4" name="表 3"/>
          <p:cNvGraphicFramePr>
            <a:graphicFrameLocks noGrp="1"/>
          </p:cNvGraphicFramePr>
          <p:nvPr>
            <p:extLst>
              <p:ext uri="{D42A27DB-BD31-4B8C-83A1-F6EECF244321}">
                <p14:modId xmlns:p14="http://schemas.microsoft.com/office/powerpoint/2010/main" val="2897174918"/>
              </p:ext>
            </p:extLst>
          </p:nvPr>
        </p:nvGraphicFramePr>
        <p:xfrm>
          <a:off x="1921042" y="1283145"/>
          <a:ext cx="8128000" cy="4485640"/>
        </p:xfrm>
        <a:graphic>
          <a:graphicData uri="http://schemas.openxmlformats.org/drawingml/2006/table">
            <a:tbl>
              <a:tblPr firstRow="1" bandRow="1">
                <a:tableStyleId>{5C22544A-7EE6-4342-B048-85BDC9FD1C3A}</a:tableStyleId>
              </a:tblPr>
              <a:tblGrid>
                <a:gridCol w="2343150"/>
                <a:gridCol w="5784850"/>
              </a:tblGrid>
              <a:tr h="370840">
                <a:tc>
                  <a:txBody>
                    <a:bodyPr/>
                    <a:lstStyle/>
                    <a:p>
                      <a:endParaRPr lang="en-US" dirty="0"/>
                    </a:p>
                  </a:txBody>
                  <a:tcPr/>
                </a:tc>
                <a:tc>
                  <a:txBody>
                    <a:bodyPr/>
                    <a:lstStyle/>
                    <a:p>
                      <a:endParaRPr lang="en-US"/>
                    </a:p>
                  </a:txBody>
                  <a:tcPr/>
                </a:tc>
              </a:tr>
              <a:tr h="370840">
                <a:tc>
                  <a:txBody>
                    <a:bodyPr/>
                    <a:lstStyle/>
                    <a:p>
                      <a:r>
                        <a:rPr lang="en-US" dirty="0" smtClean="0"/>
                        <a:t>Numerical</a:t>
                      </a:r>
                      <a:r>
                        <a:rPr lang="en-US" baseline="0" dirty="0" smtClean="0"/>
                        <a:t> data</a:t>
                      </a:r>
                      <a:endParaRPr lang="en-US" dirty="0"/>
                    </a:p>
                  </a:txBody>
                  <a:tcPr/>
                </a:tc>
                <a:tc>
                  <a:txBody>
                    <a:bodyPr/>
                    <a:lstStyle/>
                    <a:p>
                      <a:pPr marL="285750" indent="-285750">
                        <a:buFontTx/>
                        <a:buChar char="-"/>
                      </a:pPr>
                      <a:r>
                        <a:rPr lang="en-US" dirty="0" smtClean="0"/>
                        <a:t>Linear</a:t>
                      </a:r>
                      <a:r>
                        <a:rPr lang="en-US" baseline="0" dirty="0" smtClean="0"/>
                        <a:t>  regression</a:t>
                      </a:r>
                    </a:p>
                    <a:p>
                      <a:pPr marL="285750" indent="-285750">
                        <a:buFontTx/>
                        <a:buChar char="-"/>
                      </a:pPr>
                      <a:r>
                        <a:rPr lang="en-US" baseline="0" dirty="0" smtClean="0"/>
                        <a:t>Logistic regression</a:t>
                      </a:r>
                      <a:endParaRPr lang="en-US" dirty="0" smtClean="0"/>
                    </a:p>
                    <a:p>
                      <a:pPr marL="285750" indent="-285750">
                        <a:buFontTx/>
                        <a:buChar char="-"/>
                      </a:pPr>
                      <a:r>
                        <a:rPr lang="en-US" dirty="0" smtClean="0"/>
                        <a:t>Support vector machine</a:t>
                      </a:r>
                    </a:p>
                    <a:p>
                      <a:pPr marL="285750" indent="-285750">
                        <a:buFontTx/>
                        <a:buChar char="-"/>
                      </a:pPr>
                      <a:r>
                        <a:rPr lang="en-US" dirty="0" smtClean="0"/>
                        <a:t>K-NN</a:t>
                      </a:r>
                    </a:p>
                    <a:p>
                      <a:pPr marL="285750" indent="-285750">
                        <a:buFontTx/>
                        <a:buChar char="-"/>
                      </a:pPr>
                      <a:r>
                        <a:rPr lang="en-US" dirty="0" smtClean="0"/>
                        <a:t>K</a:t>
                      </a:r>
                      <a:r>
                        <a:rPr lang="en-US" baseline="0" dirty="0" smtClean="0"/>
                        <a:t> means clustering</a:t>
                      </a:r>
                    </a:p>
                    <a:p>
                      <a:pPr marL="285750" indent="-285750">
                        <a:buFontTx/>
                        <a:buChar char="-"/>
                      </a:pPr>
                      <a:r>
                        <a:rPr lang="en-US" baseline="0" dirty="0" smtClean="0"/>
                        <a:t>Tree-based model</a:t>
                      </a:r>
                    </a:p>
                    <a:p>
                      <a:pPr marL="285750" indent="-285750">
                        <a:buFontTx/>
                        <a:buChar char="-"/>
                      </a:pPr>
                      <a:r>
                        <a:rPr lang="en-US" baseline="0" dirty="0" smtClean="0"/>
                        <a:t>NN</a:t>
                      </a:r>
                      <a:endParaRPr lang="en-US" dirty="0" smtClean="0"/>
                    </a:p>
                  </a:txBody>
                  <a:tcPr/>
                </a:tc>
              </a:tr>
              <a:tr h="370840">
                <a:tc>
                  <a:txBody>
                    <a:bodyPr/>
                    <a:lstStyle/>
                    <a:p>
                      <a:r>
                        <a:rPr lang="en-US" dirty="0" smtClean="0"/>
                        <a:t>Categorical</a:t>
                      </a:r>
                      <a:r>
                        <a:rPr lang="en-US" baseline="0" dirty="0" smtClean="0"/>
                        <a:t> data</a:t>
                      </a:r>
                      <a:endParaRPr lang="en-US" dirty="0"/>
                    </a:p>
                  </a:txBody>
                  <a:tcPr/>
                </a:tc>
                <a:tc>
                  <a:txBody>
                    <a:bodyPr/>
                    <a:lstStyle/>
                    <a:p>
                      <a:pPr marL="285750" indent="-285750">
                        <a:buFontTx/>
                        <a:buChar char="-"/>
                      </a:pPr>
                      <a:r>
                        <a:rPr lang="en-US" baseline="0" dirty="0" smtClean="0"/>
                        <a:t>Tree-based model</a:t>
                      </a:r>
                    </a:p>
                    <a:p>
                      <a:pPr marL="285750" indent="-285750">
                        <a:buFontTx/>
                        <a:buChar char="-"/>
                      </a:pPr>
                      <a:r>
                        <a:rPr lang="en-US" baseline="0" dirty="0" smtClean="0"/>
                        <a:t>Naïve </a:t>
                      </a:r>
                      <a:r>
                        <a:rPr lang="en-US" baseline="0" dirty="0" err="1" smtClean="0"/>
                        <a:t>bayes</a:t>
                      </a:r>
                      <a:endParaRPr lang="en-US" baseline="0" dirty="0" smtClean="0"/>
                    </a:p>
                    <a:p>
                      <a:pPr marL="285750" indent="-285750">
                        <a:buFontTx/>
                        <a:buChar char="-"/>
                      </a:pPr>
                      <a:r>
                        <a:rPr lang="en-US" dirty="0" smtClean="0"/>
                        <a:t>NN</a:t>
                      </a:r>
                    </a:p>
                    <a:p>
                      <a:pPr marL="285750" indent="-285750">
                        <a:buFontTx/>
                        <a:buChar char="-"/>
                      </a:pPr>
                      <a:r>
                        <a:rPr lang="en-US" dirty="0" smtClean="0"/>
                        <a:t>K-NN</a:t>
                      </a:r>
                      <a:r>
                        <a:rPr lang="en-US" baseline="0" dirty="0" smtClean="0"/>
                        <a:t> type with a cost function different than Euclidean distance e.g. hamming distance</a:t>
                      </a:r>
                      <a:endParaRPr lang="en-US" dirty="0"/>
                    </a:p>
                  </a:txBody>
                  <a:tcPr/>
                </a:tc>
              </a:tr>
              <a:tr h="370840">
                <a:tc>
                  <a:txBody>
                    <a:bodyPr/>
                    <a:lstStyle/>
                    <a:p>
                      <a:r>
                        <a:rPr lang="en-US" dirty="0" smtClean="0"/>
                        <a:t>Mix</a:t>
                      </a:r>
                      <a:endParaRPr lang="en-US" dirty="0"/>
                    </a:p>
                  </a:txBody>
                  <a:tcPr/>
                </a:tc>
                <a:tc>
                  <a:txBody>
                    <a:bodyPr/>
                    <a:lstStyle/>
                    <a:p>
                      <a:pPr marL="285750" indent="-285750">
                        <a:buFontTx/>
                        <a:buChar char="-"/>
                      </a:pPr>
                      <a:r>
                        <a:rPr lang="en-US" dirty="0" smtClean="0"/>
                        <a:t>Tree-based model</a:t>
                      </a:r>
                    </a:p>
                    <a:p>
                      <a:pPr marL="285750" indent="-285750">
                        <a:buFontTx/>
                        <a:buChar char="-"/>
                      </a:pPr>
                      <a:endParaRPr lang="en-US" dirty="0"/>
                    </a:p>
                  </a:txBody>
                  <a:tcPr/>
                </a:tc>
              </a:tr>
            </a:tbl>
          </a:graphicData>
        </a:graphic>
      </p:graphicFrame>
    </p:spTree>
    <p:extLst>
      <p:ext uri="{BB962C8B-B14F-4D97-AF65-F5344CB8AC3E}">
        <p14:creationId xmlns:p14="http://schemas.microsoft.com/office/powerpoint/2010/main" val="18563485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 of accuracy measurements</a:t>
            </a:r>
            <a:endParaRPr lang="en-US" dirty="0"/>
          </a:p>
        </p:txBody>
      </p:sp>
      <p:sp>
        <p:nvSpPr>
          <p:cNvPr id="3" name="Content Placeholder 2"/>
          <p:cNvSpPr>
            <a:spLocks noGrp="1"/>
          </p:cNvSpPr>
          <p:nvPr>
            <p:ph idx="1"/>
          </p:nvPr>
        </p:nvSpPr>
        <p:spPr/>
        <p:txBody>
          <a:bodyPr/>
          <a:lstStyle/>
          <a:p>
            <a:r>
              <a:rPr lang="en-US" dirty="0" smtClean="0"/>
              <a:t>Not ideal for skewed classes</a:t>
            </a:r>
          </a:p>
          <a:p>
            <a:r>
              <a:rPr lang="en-US" dirty="0" smtClean="0"/>
              <a:t>Doesn’t work when want to err on side of guessing positive</a:t>
            </a:r>
          </a:p>
          <a:p>
            <a:pPr lvl="1"/>
            <a:r>
              <a:rPr lang="en-US" dirty="0" smtClean="0"/>
              <a:t>E.g. Criminal prosecution</a:t>
            </a:r>
          </a:p>
          <a:p>
            <a:r>
              <a:rPr lang="en-US" dirty="0" smtClean="0"/>
              <a:t>Doesn’t work when want to err on side of guessing negative</a:t>
            </a:r>
          </a:p>
          <a:p>
            <a:pPr lvl="1"/>
            <a:r>
              <a:rPr lang="en-US" dirty="0" smtClean="0"/>
              <a:t>E.g. Fraud detection for credit card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3113092"/>
              </p:ext>
            </p:extLst>
          </p:nvPr>
        </p:nvGraphicFramePr>
        <p:xfrm>
          <a:off x="997526" y="4310764"/>
          <a:ext cx="10756671" cy="2199640"/>
        </p:xfrm>
        <a:graphic>
          <a:graphicData uri="http://schemas.openxmlformats.org/drawingml/2006/table">
            <a:tbl>
              <a:tblPr firstRow="1" bandRow="1">
                <a:tableStyleId>{5C22544A-7EE6-4342-B048-85BDC9FD1C3A}</a:tableStyleId>
              </a:tblPr>
              <a:tblGrid>
                <a:gridCol w="3009209"/>
                <a:gridCol w="3757352"/>
                <a:gridCol w="3990110"/>
              </a:tblGrid>
              <a:tr h="370840">
                <a:tc>
                  <a:txBody>
                    <a:bodyPr/>
                    <a:lstStyle/>
                    <a:p>
                      <a:endParaRPr lang="en-US" dirty="0"/>
                    </a:p>
                  </a:txBody>
                  <a:tcPr/>
                </a:tc>
                <a:tc>
                  <a:txBody>
                    <a:bodyPr/>
                    <a:lstStyle/>
                    <a:p>
                      <a:r>
                        <a:rPr lang="en-US" dirty="0" smtClean="0"/>
                        <a:t>Characteristics</a:t>
                      </a:r>
                      <a:endParaRPr lang="en-US" dirty="0"/>
                    </a:p>
                  </a:txBody>
                  <a:tcPr/>
                </a:tc>
                <a:tc>
                  <a:txBody>
                    <a:bodyPr/>
                    <a:lstStyle/>
                    <a:p>
                      <a:r>
                        <a:rPr lang="en-US" dirty="0" smtClean="0"/>
                        <a:t>Valuable</a:t>
                      </a:r>
                      <a:r>
                        <a:rPr lang="en-US" baseline="0" dirty="0" smtClean="0"/>
                        <a:t>  indicators</a:t>
                      </a:r>
                      <a:endParaRPr lang="en-US" dirty="0"/>
                    </a:p>
                  </a:txBody>
                  <a:tcPr/>
                </a:tc>
              </a:tr>
              <a:tr h="370840">
                <a:tc>
                  <a:txBody>
                    <a:bodyPr/>
                    <a:lstStyle/>
                    <a:p>
                      <a:r>
                        <a:rPr lang="en-US" dirty="0" smtClean="0"/>
                        <a:t>Criminal</a:t>
                      </a:r>
                      <a:r>
                        <a:rPr lang="en-US" baseline="0" dirty="0" smtClean="0"/>
                        <a:t> prosecution</a:t>
                      </a:r>
                      <a:endParaRPr lang="en-US" dirty="0"/>
                    </a:p>
                  </a:txBody>
                  <a:tcPr/>
                </a:tc>
                <a:tc>
                  <a:txBody>
                    <a:bodyPr/>
                    <a:lstStyle/>
                    <a:p>
                      <a:r>
                        <a:rPr lang="en-US" dirty="0" smtClean="0"/>
                        <a:t>Want</a:t>
                      </a:r>
                      <a:r>
                        <a:rPr lang="en-US" baseline="0" dirty="0" smtClean="0"/>
                        <a:t> to minimize people who wrongly prosecuted (false positive).</a:t>
                      </a:r>
                    </a:p>
                  </a:txBody>
                  <a:tcPr/>
                </a:tc>
                <a:tc>
                  <a:txBody>
                    <a:bodyPr/>
                    <a:lstStyle/>
                    <a:p>
                      <a:r>
                        <a:rPr lang="en-US" dirty="0" smtClean="0"/>
                        <a:t>Precision = </a:t>
                      </a:r>
                    </a:p>
                    <a:p>
                      <a:r>
                        <a:rPr lang="en-US" dirty="0" smtClean="0"/>
                        <a:t>TP</a:t>
                      </a:r>
                      <a:r>
                        <a:rPr lang="en-US" baseline="0" dirty="0" smtClean="0"/>
                        <a:t> / predicted positive (FP + TP)</a:t>
                      </a:r>
                    </a:p>
                    <a:p>
                      <a:r>
                        <a:rPr lang="en-US" baseline="0" dirty="0" smtClean="0"/>
                        <a:t>Minimizing FP improves this score</a:t>
                      </a:r>
                    </a:p>
                  </a:txBody>
                  <a:tcPr/>
                </a:tc>
              </a:tr>
              <a:tr h="370840">
                <a:tc>
                  <a:txBody>
                    <a:bodyPr/>
                    <a:lstStyle/>
                    <a:p>
                      <a:r>
                        <a:rPr lang="en-US" dirty="0" smtClean="0"/>
                        <a:t>Fraud</a:t>
                      </a:r>
                      <a:r>
                        <a:rPr lang="en-US" baseline="0" dirty="0" smtClean="0"/>
                        <a:t> detection for credit card</a:t>
                      </a:r>
                      <a:endParaRPr lang="en-US" dirty="0"/>
                    </a:p>
                  </a:txBody>
                  <a:tcPr/>
                </a:tc>
                <a:tc>
                  <a:txBody>
                    <a:bodyPr/>
                    <a:lstStyle/>
                    <a:p>
                      <a:r>
                        <a:rPr lang="en-US" dirty="0" smtClean="0"/>
                        <a:t>Want to minimize</a:t>
                      </a:r>
                      <a:r>
                        <a:rPr lang="en-US" baseline="0" dirty="0" smtClean="0"/>
                        <a:t> fraud cases that are left undetected (false negative).</a:t>
                      </a:r>
                    </a:p>
                  </a:txBody>
                  <a:tcPr/>
                </a:tc>
                <a:tc>
                  <a:txBody>
                    <a:bodyPr/>
                    <a:lstStyle/>
                    <a:p>
                      <a:r>
                        <a:rPr lang="en-US" dirty="0" smtClean="0"/>
                        <a:t>Recall = </a:t>
                      </a:r>
                    </a:p>
                    <a:p>
                      <a:r>
                        <a:rPr lang="en-US" dirty="0" smtClean="0"/>
                        <a:t>TP / actual positive (FN + TP)</a:t>
                      </a:r>
                    </a:p>
                    <a:p>
                      <a:r>
                        <a:rPr lang="en-US" dirty="0" smtClean="0"/>
                        <a:t>Minimizing FN improve</a:t>
                      </a:r>
                      <a:r>
                        <a:rPr lang="en-US" baseline="0" dirty="0" smtClean="0"/>
                        <a:t> this score</a:t>
                      </a:r>
                      <a:endParaRPr lang="en-US" dirty="0"/>
                    </a:p>
                  </a:txBody>
                  <a:tcPr/>
                </a:tc>
              </a:tr>
            </a:tbl>
          </a:graphicData>
        </a:graphic>
      </p:graphicFrame>
      <p:sp>
        <p:nvSpPr>
          <p:cNvPr id="5" name="正方形/長方形 4"/>
          <p:cNvSpPr/>
          <p:nvPr/>
        </p:nvSpPr>
        <p:spPr>
          <a:xfrm>
            <a:off x="838200" y="7160727"/>
            <a:ext cx="10703943" cy="1200329"/>
          </a:xfrm>
          <a:prstGeom prst="rect">
            <a:avLst/>
          </a:prstGeom>
        </p:spPr>
        <p:txBody>
          <a:bodyPr wrap="square">
            <a:spAutoFit/>
          </a:bodyPr>
          <a:lstStyle/>
          <a:p>
            <a:r>
              <a:rPr lang="en-US" b="1" dirty="0" smtClean="0"/>
              <a:t>Accuracy paradox: it is the case where your accuracy measures tell the story that you have excellent accuracy (such as 90%),  but the accuracy is only reflecting the underlying class distribution! Naïve prediction can achieve the same accuracy</a:t>
            </a:r>
          </a:p>
          <a:p>
            <a:endParaRPr lang="en-US" b="1" dirty="0"/>
          </a:p>
        </p:txBody>
      </p:sp>
    </p:spTree>
    <p:extLst>
      <p:ext uri="{BB962C8B-B14F-4D97-AF65-F5344CB8AC3E}">
        <p14:creationId xmlns:p14="http://schemas.microsoft.com/office/powerpoint/2010/main" val="24518275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dirty="0" smtClean="0"/>
              <a:t>ROC Curve</a:t>
            </a:r>
            <a:endParaRPr lang="en-US" dirty="0"/>
          </a:p>
        </p:txBody>
      </p:sp>
      <p:sp>
        <p:nvSpPr>
          <p:cNvPr id="3" name="コンテンツ プレースホルダー 2"/>
          <p:cNvSpPr>
            <a:spLocks noGrp="1"/>
          </p:cNvSpPr>
          <p:nvPr>
            <p:ph idx="1"/>
          </p:nvPr>
        </p:nvSpPr>
        <p:spPr/>
        <p:txBody>
          <a:bodyPr>
            <a:normAutofit/>
          </a:bodyPr>
          <a:lstStyle/>
          <a:p>
            <a:pPr marL="0" indent="0">
              <a:buNone/>
            </a:pPr>
            <a:r>
              <a:rPr lang="en-US" b="1" dirty="0" smtClean="0"/>
              <a:t>Usage: Assess classifier performance and threshold selection</a:t>
            </a:r>
          </a:p>
          <a:p>
            <a:pPr marL="0" indent="0">
              <a:buNone/>
            </a:pPr>
            <a:r>
              <a:rPr lang="en-US" dirty="0" smtClean="0"/>
              <a:t>Classifier produce a score, which is then </a:t>
            </a:r>
            <a:r>
              <a:rPr lang="en-US" dirty="0" err="1" smtClean="0"/>
              <a:t>thresholded</a:t>
            </a:r>
            <a:r>
              <a:rPr lang="en-US" dirty="0" smtClean="0"/>
              <a:t> to decide </a:t>
            </a:r>
            <a:r>
              <a:rPr lang="en-US" dirty="0"/>
              <a:t>the classification. If a classifier produces a score between 0.0 (definitely negative) and 1.0 (definitely positive), it is common to consider anything over 0.5 as positive</a:t>
            </a:r>
            <a:r>
              <a:rPr lang="en-US" dirty="0" smtClean="0"/>
              <a:t>.</a:t>
            </a:r>
          </a:p>
          <a:p>
            <a:pPr marL="0" indent="0">
              <a:buNone/>
            </a:pPr>
            <a:r>
              <a:rPr lang="en-US" b="1" dirty="0" smtClean="0"/>
              <a:t>TP rate</a:t>
            </a:r>
            <a:r>
              <a:rPr lang="en-US" dirty="0" smtClean="0"/>
              <a:t> = sensitivity = TP / Actual Positive</a:t>
            </a:r>
          </a:p>
          <a:p>
            <a:pPr marL="0" indent="0">
              <a:buNone/>
            </a:pPr>
            <a:r>
              <a:rPr lang="en-US" b="1" dirty="0" smtClean="0"/>
              <a:t>FP rate</a:t>
            </a:r>
            <a:r>
              <a:rPr lang="en-US" dirty="0" smtClean="0"/>
              <a:t> = 1- specificity = 1 – TN / Actual Negative = FP / Actual Negative</a:t>
            </a:r>
          </a:p>
          <a:p>
            <a:pPr marL="0" indent="0">
              <a:buNone/>
            </a:pPr>
            <a:r>
              <a:rPr lang="en-US" dirty="0" smtClean="0"/>
              <a:t>Draw a ROC curve: Start </a:t>
            </a:r>
            <a:r>
              <a:rPr lang="en-US" dirty="0"/>
              <a:t>with a threshold of 0.0, so that every case is considered as positive. We correctly classify all of the positive cases, and incorrectly classify all of the negative cases. We then move the threshold over every value between 0.0 and 1.0, progressively decreasing the number of false positives </a:t>
            </a:r>
            <a:r>
              <a:rPr lang="en-US" dirty="0" smtClean="0"/>
              <a:t>and </a:t>
            </a:r>
            <a:r>
              <a:rPr lang="en-US" dirty="0"/>
              <a:t>the number of true positives</a:t>
            </a:r>
            <a:endParaRPr lang="en-US" dirty="0" smtClean="0"/>
          </a:p>
          <a:p>
            <a:pPr marL="0" indent="0">
              <a:buNone/>
            </a:pPr>
            <a:r>
              <a:rPr lang="en-US" dirty="0" smtClean="0"/>
              <a:t>For A perfect classifier the ROC curve will go straight up the Y axis and then along the X axis. (100% TP rate and zero FP rate )</a:t>
            </a:r>
          </a:p>
          <a:p>
            <a:pPr marL="0" indent="0">
              <a:buNone/>
            </a:pPr>
            <a:r>
              <a:rPr lang="en-US" dirty="0" smtClean="0"/>
              <a:t>A classifier with no power, random guessing is a diagonal line from left bottom to right top</a:t>
            </a:r>
          </a:p>
          <a:p>
            <a:pPr marL="0" indent="0">
              <a:buNone/>
            </a:pPr>
            <a:r>
              <a:rPr lang="en-US" b="1" dirty="0" smtClean="0"/>
              <a:t>AUC: area under the curve. </a:t>
            </a:r>
          </a:p>
        </p:txBody>
      </p:sp>
      <p:pic>
        <p:nvPicPr>
          <p:cNvPr id="4" name="図 3"/>
          <p:cNvPicPr>
            <a:picLocks noChangeAspect="1"/>
          </p:cNvPicPr>
          <p:nvPr/>
        </p:nvPicPr>
        <p:blipFill>
          <a:blip r:embed="rId2"/>
          <a:stretch>
            <a:fillRect/>
          </a:stretch>
        </p:blipFill>
        <p:spPr>
          <a:xfrm>
            <a:off x="3783618" y="3365998"/>
            <a:ext cx="3850559" cy="3352251"/>
          </a:xfrm>
          <a:prstGeom prst="rect">
            <a:avLst/>
          </a:prstGeom>
        </p:spPr>
      </p:pic>
      <p:pic>
        <p:nvPicPr>
          <p:cNvPr id="5" name="図 4"/>
          <p:cNvPicPr>
            <a:picLocks noChangeAspect="1"/>
          </p:cNvPicPr>
          <p:nvPr/>
        </p:nvPicPr>
        <p:blipFill>
          <a:blip r:embed="rId3"/>
          <a:stretch>
            <a:fillRect/>
          </a:stretch>
        </p:blipFill>
        <p:spPr>
          <a:xfrm>
            <a:off x="8333368" y="3381496"/>
            <a:ext cx="3330549" cy="3340230"/>
          </a:xfrm>
          <a:prstGeom prst="rect">
            <a:avLst/>
          </a:prstGeom>
        </p:spPr>
      </p:pic>
      <p:sp>
        <p:nvSpPr>
          <p:cNvPr id="6" name="正方形/長方形 5"/>
          <p:cNvSpPr/>
          <p:nvPr/>
        </p:nvSpPr>
        <p:spPr>
          <a:xfrm>
            <a:off x="4419599" y="65721"/>
            <a:ext cx="7408877" cy="646331"/>
          </a:xfrm>
          <a:prstGeom prst="rect">
            <a:avLst/>
          </a:prstGeom>
        </p:spPr>
        <p:txBody>
          <a:bodyPr wrap="square">
            <a:spAutoFit/>
          </a:bodyPr>
          <a:lstStyle/>
          <a:p>
            <a:r>
              <a:rPr lang="en-US" dirty="0">
                <a:hlinkClick r:id="rId4"/>
              </a:rPr>
              <a:t>http://machinelearningmastery.com/assessing-comparing-classifier-performance-roc-curves-2/</a:t>
            </a:r>
            <a:endParaRPr lang="en-US" dirty="0"/>
          </a:p>
        </p:txBody>
      </p:sp>
    </p:spTree>
    <p:extLst>
      <p:ext uri="{BB962C8B-B14F-4D97-AF65-F5344CB8AC3E}">
        <p14:creationId xmlns:p14="http://schemas.microsoft.com/office/powerpoint/2010/main" val="3388943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 score and F beta score</a:t>
            </a:r>
            <a:endParaRPr lang="en-US" dirty="0"/>
          </a:p>
        </p:txBody>
      </p:sp>
      <p:sp>
        <p:nvSpPr>
          <p:cNvPr id="3" name="Content Placeholder 2"/>
          <p:cNvSpPr>
            <a:spLocks noGrp="1"/>
          </p:cNvSpPr>
          <p:nvPr>
            <p:ph idx="1"/>
          </p:nvPr>
        </p:nvSpPr>
        <p:spPr/>
        <p:txBody>
          <a:bodyPr/>
          <a:lstStyle/>
          <a:p>
            <a:r>
              <a:rPr lang="en-US" dirty="0" smtClean="0"/>
              <a:t>The </a:t>
            </a:r>
            <a:r>
              <a:rPr lang="en-US" dirty="0"/>
              <a:t>F1 score can be interpreted as a weighted average of the precision and recall, where an F1 score reaches its best value at 1 and worst at 0</a:t>
            </a:r>
            <a:r>
              <a:rPr lang="en-US" dirty="0" smtClean="0"/>
              <a:t>:</a:t>
            </a:r>
            <a:endParaRPr lang="en-US" dirty="0"/>
          </a:p>
          <a:p>
            <a:r>
              <a:rPr lang="en-US" dirty="0"/>
              <a:t>F1 = 2 * (precision * recall) / (precision + recall)</a:t>
            </a:r>
          </a:p>
        </p:txBody>
      </p:sp>
      <p:pic>
        <p:nvPicPr>
          <p:cNvPr id="4" name="図 3"/>
          <p:cNvPicPr>
            <a:picLocks noChangeAspect="1"/>
          </p:cNvPicPr>
          <p:nvPr/>
        </p:nvPicPr>
        <p:blipFill>
          <a:blip r:embed="rId2"/>
          <a:stretch>
            <a:fillRect/>
          </a:stretch>
        </p:blipFill>
        <p:spPr>
          <a:xfrm>
            <a:off x="1001609" y="4001294"/>
            <a:ext cx="9852039" cy="1726646"/>
          </a:xfrm>
          <a:prstGeom prst="rect">
            <a:avLst/>
          </a:prstGeom>
        </p:spPr>
      </p:pic>
    </p:spTree>
    <p:extLst>
      <p:ext uri="{BB962C8B-B14F-4D97-AF65-F5344CB8AC3E}">
        <p14:creationId xmlns:p14="http://schemas.microsoft.com/office/powerpoint/2010/main" val="181381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コンテンツ プレースホルダー 2"/>
          <p:cNvSpPr>
            <a:spLocks noGrp="1"/>
          </p:cNvSpPr>
          <p:nvPr>
            <p:ph idx="1"/>
          </p:nvPr>
        </p:nvSpPr>
        <p:spPr/>
        <p:txBody>
          <a:bodyPr/>
          <a:lstStyle/>
          <a:p>
            <a:endParaRPr lang="en-US"/>
          </a:p>
        </p:txBody>
      </p:sp>
      <p:pic>
        <p:nvPicPr>
          <p:cNvPr id="1026" name="Picture 2" descr="File:Overfitted 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636" y="550258"/>
            <a:ext cx="3613579" cy="2453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Overfitting.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476" y="3301550"/>
            <a:ext cx="3302893" cy="3123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1247" y="1690688"/>
            <a:ext cx="5615198"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a:t>Overfitting refers to a model that fits the training data too </a:t>
            </a:r>
            <a:r>
              <a:rPr lang="en-US" b="1" dirty="0" smtClean="0"/>
              <a:t>well, but </a:t>
            </a:r>
            <a:r>
              <a:rPr lang="en-US" b="1" dirty="0" smtClean="0">
                <a:solidFill>
                  <a:srgbClr val="FF0000"/>
                </a:solidFill>
              </a:rPr>
              <a:t>fail to generalize to new examples</a:t>
            </a:r>
            <a:r>
              <a:rPr lang="en-US" b="1" dirty="0" smtClean="0"/>
              <a:t>.</a:t>
            </a:r>
          </a:p>
          <a:p>
            <a:pPr marL="285750" indent="-285750">
              <a:buFont typeface="Arial" panose="020B0604020202020204" pitchFamily="34" charset="0"/>
              <a:buChar char="•"/>
            </a:pPr>
            <a:r>
              <a:rPr lang="en-US" dirty="0" smtClean="0"/>
              <a:t>Overfitting occurs when a model is excessively complex, such as having too many parameters.</a:t>
            </a:r>
          </a:p>
          <a:p>
            <a:pPr marL="285750" indent="-285750">
              <a:buFont typeface="Arial" panose="020B0604020202020204" pitchFamily="34" charset="0"/>
              <a:buChar char="•"/>
            </a:pPr>
            <a:r>
              <a:rPr lang="en-US" dirty="0" smtClean="0"/>
              <a:t>A model describes random error or noise instead of the underlying relationship.</a:t>
            </a:r>
          </a:p>
          <a:p>
            <a:pPr marL="285750" indent="-285750">
              <a:buFont typeface="Arial" panose="020B0604020202020204" pitchFamily="34" charset="0"/>
              <a:buChar char="•"/>
            </a:pPr>
            <a:r>
              <a:rPr lang="en-US" dirty="0" smtClean="0"/>
              <a:t>Cross validation is a useful technique to prevent overfitting.</a:t>
            </a:r>
          </a:p>
          <a:p>
            <a:endParaRPr lang="en-US" dirty="0" smtClean="0"/>
          </a:p>
          <a:p>
            <a:r>
              <a:rPr lang="en-US" b="1" dirty="0" smtClean="0"/>
              <a:t>Addressing overfitting:</a:t>
            </a:r>
          </a:p>
          <a:p>
            <a:pPr marL="285750" indent="-285750">
              <a:buFont typeface="Arial" panose="020B0604020202020204" pitchFamily="34" charset="0"/>
              <a:buChar char="•"/>
            </a:pPr>
            <a:r>
              <a:rPr lang="en-US" b="1" dirty="0" smtClean="0"/>
              <a:t>Reduce number of features</a:t>
            </a:r>
          </a:p>
          <a:p>
            <a:pPr marL="742950" lvl="1" indent="-285750">
              <a:buFont typeface="Arial" panose="020B0604020202020204" pitchFamily="34" charset="0"/>
              <a:buChar char="•"/>
            </a:pPr>
            <a:r>
              <a:rPr lang="en-US" dirty="0" smtClean="0"/>
              <a:t>Manually select which features to keep</a:t>
            </a:r>
          </a:p>
          <a:p>
            <a:pPr marL="742950" lvl="1" indent="-285750">
              <a:buFont typeface="Arial" panose="020B0604020202020204" pitchFamily="34" charset="0"/>
              <a:buChar char="•"/>
            </a:pPr>
            <a:r>
              <a:rPr lang="en-US" dirty="0" smtClean="0"/>
              <a:t>Model selection algorithm</a:t>
            </a:r>
          </a:p>
          <a:p>
            <a:pPr marL="285750" indent="-285750">
              <a:buFont typeface="Arial" panose="020B0604020202020204" pitchFamily="34" charset="0"/>
              <a:buChar char="•"/>
            </a:pPr>
            <a:r>
              <a:rPr lang="en-US" b="1" dirty="0" smtClean="0"/>
              <a:t>Regularization</a:t>
            </a:r>
          </a:p>
          <a:p>
            <a:pPr marL="742950" lvl="1" indent="-285750">
              <a:buFont typeface="Arial" panose="020B0604020202020204" pitchFamily="34" charset="0"/>
              <a:buChar char="•"/>
            </a:pPr>
            <a:r>
              <a:rPr lang="en-US" dirty="0" smtClean="0"/>
              <a:t>Keep all the features magnitude/values of parameters theta. (works well when we have a lot of features, each of which contributes a bit to predicting y)</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565207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Curves</a:t>
            </a:r>
            <a:endParaRPr lang="en-US" dirty="0"/>
          </a:p>
        </p:txBody>
      </p:sp>
      <p:sp>
        <p:nvSpPr>
          <p:cNvPr id="3" name="コンテンツ プレースホルダー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29894" y="1690688"/>
            <a:ext cx="5753100" cy="4362450"/>
          </a:xfrm>
          <a:prstGeom prst="rect">
            <a:avLst/>
          </a:prstGeom>
        </p:spPr>
      </p:pic>
      <p:sp>
        <p:nvSpPr>
          <p:cNvPr id="5" name="TextBox 4"/>
          <p:cNvSpPr txBox="1"/>
          <p:nvPr/>
        </p:nvSpPr>
        <p:spPr>
          <a:xfrm>
            <a:off x="399012" y="1690688"/>
            <a:ext cx="4937760"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Complexity curves are similar to learning curves. They plot error curves or accuracy score curves against an increasing complexity (usually in parameter of a model)</a:t>
            </a:r>
          </a:p>
          <a:p>
            <a:pPr marL="742950" lvl="1" indent="-285750">
              <a:buFont typeface="Arial" panose="020B0604020202020204" pitchFamily="34" charset="0"/>
              <a:buChar char="•"/>
            </a:pPr>
            <a:r>
              <a:rPr lang="en-US" dirty="0"/>
              <a:t>Train error ( or accuracy score): the trained model applied on the training data itself</a:t>
            </a:r>
          </a:p>
          <a:p>
            <a:pPr marL="742950" lvl="1" indent="-285750">
              <a:buFont typeface="Arial" panose="020B0604020202020204" pitchFamily="34" charset="0"/>
              <a:buChar char="•"/>
            </a:pPr>
            <a:r>
              <a:rPr lang="en-US" dirty="0"/>
              <a:t>Validation error (or accuracy score): cross validation performed on the training set</a:t>
            </a:r>
          </a:p>
          <a:p>
            <a:pPr marL="285750" indent="-285750">
              <a:buFont typeface="Arial" panose="020B0604020202020204" pitchFamily="34" charset="0"/>
              <a:buChar char="•"/>
            </a:pPr>
            <a:r>
              <a:rPr lang="en-US" dirty="0" smtClean="0"/>
              <a:t>The curves are useful to find out an optimal model.</a:t>
            </a:r>
          </a:p>
          <a:p>
            <a:pPr marL="285750" indent="-285750">
              <a:buFont typeface="Arial" panose="020B0604020202020204" pitchFamily="34" charset="0"/>
              <a:buChar char="•"/>
            </a:pPr>
            <a:r>
              <a:rPr lang="en-US" dirty="0" smtClean="0"/>
              <a:t>Validation error or score flatten at some point while training error or score continue to improve. Widening gap between the two curves suggests overfitting of a model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74720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-fold Cross Validation</a:t>
            </a:r>
            <a:endParaRPr lang="en-US" dirty="0"/>
          </a:p>
        </p:txBody>
      </p:sp>
      <p:pic>
        <p:nvPicPr>
          <p:cNvPr id="5122" name="Picture 2" descr="Image result for cross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599" y="1690688"/>
            <a:ext cx="6112222" cy="34530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5389" y="1690688"/>
            <a:ext cx="4821382"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K-fold CV is a technique to split data into k-subsets, and to uses one subset to test the model and the rest of the data to train and test is conducted k times.</a:t>
            </a:r>
          </a:p>
          <a:p>
            <a:pPr marL="285750" indent="-285750">
              <a:buFont typeface="Arial" panose="020B0604020202020204" pitchFamily="34" charset="0"/>
              <a:buChar char="•"/>
            </a:pPr>
            <a:r>
              <a:rPr lang="en-US" dirty="0" smtClean="0"/>
              <a:t>The results from the folds can then be averaged to produce a single estimation.</a:t>
            </a:r>
          </a:p>
          <a:p>
            <a:pPr marL="285750" indent="-285750">
              <a:buFont typeface="Arial" panose="020B0604020202020204" pitchFamily="34" charset="0"/>
              <a:buChar char="•"/>
            </a:pPr>
            <a:r>
              <a:rPr lang="en-US" dirty="0" smtClean="0"/>
              <a:t>This technique is useful to prevent overfitting</a:t>
            </a:r>
          </a:p>
          <a:p>
            <a:pPr marL="285750" indent="-285750">
              <a:buFont typeface="Arial" panose="020B0604020202020204" pitchFamily="34" charset="0"/>
              <a:buChar char="•"/>
            </a:pPr>
            <a:endParaRPr lang="en-US" dirty="0"/>
          </a:p>
          <a:p>
            <a:r>
              <a:rPr lang="en-US" dirty="0" smtClean="0"/>
              <a:t>Refer: </a:t>
            </a:r>
            <a:r>
              <a:rPr lang="en-US" dirty="0" smtClean="0">
                <a:hlinkClick r:id="rId3" action="ppaction://hlinksldjump"/>
              </a:rPr>
              <a:t>Out-of-bag error estimate</a:t>
            </a:r>
            <a:endParaRPr lang="en-US" dirty="0" smtClean="0"/>
          </a:p>
        </p:txBody>
      </p:sp>
      <p:pic>
        <p:nvPicPr>
          <p:cNvPr id="3" name="図 2"/>
          <p:cNvPicPr>
            <a:picLocks noChangeAspect="1"/>
          </p:cNvPicPr>
          <p:nvPr/>
        </p:nvPicPr>
        <p:blipFill>
          <a:blip r:embed="rId4"/>
          <a:stretch>
            <a:fillRect/>
          </a:stretch>
        </p:blipFill>
        <p:spPr>
          <a:xfrm>
            <a:off x="676904" y="5143780"/>
            <a:ext cx="5768821" cy="3904801"/>
          </a:xfrm>
          <a:prstGeom prst="rect">
            <a:avLst/>
          </a:prstGeom>
        </p:spPr>
      </p:pic>
      <p:sp>
        <p:nvSpPr>
          <p:cNvPr id="5" name="テキスト ボックス 4"/>
          <p:cNvSpPr txBox="1"/>
          <p:nvPr/>
        </p:nvSpPr>
        <p:spPr>
          <a:xfrm>
            <a:off x="6659592" y="5331125"/>
            <a:ext cx="2587925" cy="1477328"/>
          </a:xfrm>
          <a:prstGeom prst="rect">
            <a:avLst/>
          </a:prstGeom>
          <a:noFill/>
        </p:spPr>
        <p:txBody>
          <a:bodyPr wrap="square" rtlCol="0">
            <a:spAutoFit/>
          </a:bodyPr>
          <a:lstStyle/>
          <a:p>
            <a:r>
              <a:rPr lang="en-US" dirty="0" smtClean="0"/>
              <a:t>This is purely method of measuring accuracy. Usually, we use training data set to build a final model, separately.</a:t>
            </a:r>
            <a:endParaRPr lang="en-US" dirty="0"/>
          </a:p>
        </p:txBody>
      </p:sp>
    </p:spTree>
    <p:extLst>
      <p:ext uri="{BB962C8B-B14F-4D97-AF65-F5344CB8AC3E}">
        <p14:creationId xmlns:p14="http://schemas.microsoft.com/office/powerpoint/2010/main" val="36048976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Regularization</a:t>
            </a:r>
            <a:endParaRPr lang="en-US" dirty="0"/>
          </a:p>
        </p:txBody>
      </p:sp>
      <p:sp>
        <p:nvSpPr>
          <p:cNvPr id="3" name="コンテンツ プレースホルダー 2"/>
          <p:cNvSpPr>
            <a:spLocks noGrp="1"/>
          </p:cNvSpPr>
          <p:nvPr>
            <p:ph idx="1"/>
          </p:nvPr>
        </p:nvSpPr>
        <p:spPr/>
        <p:txBody>
          <a:bodyPr/>
          <a:lstStyle/>
          <a:p>
            <a:r>
              <a:rPr lang="en-US" dirty="0" smtClean="0"/>
              <a:t>Small values for all parameters</a:t>
            </a:r>
          </a:p>
          <a:p>
            <a:pPr lvl="1"/>
            <a:r>
              <a:rPr lang="en-US" dirty="0" smtClean="0"/>
              <a:t>Simpler hypothesis </a:t>
            </a:r>
          </a:p>
          <a:p>
            <a:pPr lvl="1"/>
            <a:r>
              <a:rPr lang="en-US" dirty="0" smtClean="0"/>
              <a:t>Less prone to overfitting</a:t>
            </a:r>
            <a:endParaRPr lang="en-US" dirty="0"/>
          </a:p>
        </p:txBody>
      </p:sp>
      <p:pic>
        <p:nvPicPr>
          <p:cNvPr id="4" name="図 3"/>
          <p:cNvPicPr>
            <a:picLocks noChangeAspect="1"/>
          </p:cNvPicPr>
          <p:nvPr/>
        </p:nvPicPr>
        <p:blipFill>
          <a:blip r:embed="rId2"/>
          <a:stretch>
            <a:fillRect/>
          </a:stretch>
        </p:blipFill>
        <p:spPr>
          <a:xfrm>
            <a:off x="6222520" y="1825625"/>
            <a:ext cx="5801784" cy="4351338"/>
          </a:xfrm>
          <a:prstGeom prst="rect">
            <a:avLst/>
          </a:prstGeom>
        </p:spPr>
      </p:pic>
    </p:spTree>
    <p:extLst>
      <p:ext uri="{BB962C8B-B14F-4D97-AF65-F5344CB8AC3E}">
        <p14:creationId xmlns:p14="http://schemas.microsoft.com/office/powerpoint/2010/main" val="26993161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L1 and L2 regularization</a:t>
            </a:r>
            <a:endParaRPr lang="en-US" dirty="0"/>
          </a:p>
        </p:txBody>
      </p:sp>
      <p:sp>
        <p:nvSpPr>
          <p:cNvPr id="11" name="コンテンツ プレースホルダー 10"/>
          <p:cNvSpPr>
            <a:spLocks noGrp="1"/>
          </p:cNvSpPr>
          <p:nvPr>
            <p:ph idx="1"/>
          </p:nvPr>
        </p:nvSpPr>
        <p:spPr/>
        <p:txBody>
          <a:bodyPr/>
          <a:lstStyle/>
          <a:p>
            <a:endParaRPr lang="en-US"/>
          </a:p>
        </p:txBody>
      </p:sp>
      <p:pic>
        <p:nvPicPr>
          <p:cNvPr id="4" name="図 3"/>
          <p:cNvPicPr>
            <a:picLocks noChangeAspect="1"/>
          </p:cNvPicPr>
          <p:nvPr/>
        </p:nvPicPr>
        <p:blipFill>
          <a:blip r:embed="rId2"/>
          <a:stretch>
            <a:fillRect/>
          </a:stretch>
        </p:blipFill>
        <p:spPr>
          <a:xfrm>
            <a:off x="611217" y="1690688"/>
            <a:ext cx="6000750" cy="4238625"/>
          </a:xfrm>
          <a:prstGeom prst="rect">
            <a:avLst/>
          </a:prstGeom>
        </p:spPr>
      </p:pic>
      <p:sp>
        <p:nvSpPr>
          <p:cNvPr id="5" name="正方形/長方形 4"/>
          <p:cNvSpPr/>
          <p:nvPr/>
        </p:nvSpPr>
        <p:spPr>
          <a:xfrm>
            <a:off x="270293" y="6858000"/>
            <a:ext cx="6096000" cy="2031325"/>
          </a:xfrm>
          <a:prstGeom prst="rect">
            <a:avLst/>
          </a:prstGeom>
        </p:spPr>
        <p:txBody>
          <a:bodyPr>
            <a:spAutoFit/>
          </a:bodyPr>
          <a:lstStyle/>
          <a:p>
            <a:r>
              <a:rPr lang="en-US" dirty="0">
                <a:hlinkClick r:id="rId3"/>
              </a:rPr>
              <a:t>http://www.chioka.in/differences-between-l1-and-l2-as-loss-function-and-regularization</a:t>
            </a:r>
            <a:r>
              <a:rPr lang="en-US" dirty="0" smtClean="0">
                <a:hlinkClick r:id="rId3"/>
              </a:rPr>
              <a:t>/</a:t>
            </a:r>
            <a:endParaRPr lang="en-US" dirty="0" smtClean="0"/>
          </a:p>
          <a:p>
            <a:r>
              <a:rPr lang="en-US" dirty="0">
                <a:hlinkClick r:id="rId4"/>
              </a:rPr>
              <a:t>https://</a:t>
            </a:r>
            <a:r>
              <a:rPr lang="en-US" dirty="0" smtClean="0">
                <a:hlinkClick r:id="rId4"/>
              </a:rPr>
              <a:t>www.quora.com/What-is-the-difference-between-L1-and-L2-regularization-How-does-it-solve-the-problem-of-overfitting-Which-regularizer-to-use-and-when</a:t>
            </a:r>
            <a:endParaRPr lang="en-US" dirty="0" smtClean="0"/>
          </a:p>
          <a:p>
            <a:r>
              <a:rPr lang="en-US" dirty="0">
                <a:hlinkClick r:id="rId5"/>
              </a:rPr>
              <a:t>https://www.analyticsvidhya.com/blog/2016/01/complete-tutorial-ridge-lasso-regression-python</a:t>
            </a:r>
            <a:r>
              <a:rPr lang="en-US" dirty="0" smtClean="0">
                <a:hlinkClick r:id="rId5"/>
              </a:rPr>
              <a:t>/</a:t>
            </a:r>
            <a:r>
              <a:rPr lang="en-US" dirty="0" smtClean="0"/>
              <a:t> (best)</a:t>
            </a:r>
          </a:p>
        </p:txBody>
      </p:sp>
      <p:pic>
        <p:nvPicPr>
          <p:cNvPr id="3" name="図 2"/>
          <p:cNvPicPr>
            <a:picLocks noChangeAspect="1"/>
          </p:cNvPicPr>
          <p:nvPr/>
        </p:nvPicPr>
        <p:blipFill>
          <a:blip r:embed="rId6"/>
          <a:stretch>
            <a:fillRect/>
          </a:stretch>
        </p:blipFill>
        <p:spPr>
          <a:xfrm>
            <a:off x="6366293" y="6976882"/>
            <a:ext cx="5419371" cy="4216430"/>
          </a:xfrm>
          <a:prstGeom prst="rect">
            <a:avLst/>
          </a:prstGeom>
        </p:spPr>
      </p:pic>
      <p:pic>
        <p:nvPicPr>
          <p:cNvPr id="6" name="図 5"/>
          <p:cNvPicPr>
            <a:picLocks noChangeAspect="1"/>
          </p:cNvPicPr>
          <p:nvPr/>
        </p:nvPicPr>
        <p:blipFill>
          <a:blip r:embed="rId7"/>
          <a:stretch>
            <a:fillRect/>
          </a:stretch>
        </p:blipFill>
        <p:spPr>
          <a:xfrm>
            <a:off x="6366293" y="3252788"/>
            <a:ext cx="5214490" cy="3454376"/>
          </a:xfrm>
          <a:prstGeom prst="rect">
            <a:avLst/>
          </a:prstGeom>
        </p:spPr>
      </p:pic>
      <p:pic>
        <p:nvPicPr>
          <p:cNvPr id="7" name="図 6"/>
          <p:cNvPicPr>
            <a:picLocks noChangeAspect="1"/>
          </p:cNvPicPr>
          <p:nvPr/>
        </p:nvPicPr>
        <p:blipFill>
          <a:blip r:embed="rId8"/>
          <a:stretch>
            <a:fillRect/>
          </a:stretch>
        </p:blipFill>
        <p:spPr>
          <a:xfrm>
            <a:off x="6856920" y="-185761"/>
            <a:ext cx="4572000" cy="800100"/>
          </a:xfrm>
          <a:prstGeom prst="rect">
            <a:avLst/>
          </a:prstGeom>
        </p:spPr>
      </p:pic>
      <p:pic>
        <p:nvPicPr>
          <p:cNvPr id="8" name="図 7"/>
          <p:cNvPicPr>
            <a:picLocks noChangeAspect="1"/>
          </p:cNvPicPr>
          <p:nvPr/>
        </p:nvPicPr>
        <p:blipFill>
          <a:blip r:embed="rId9"/>
          <a:stretch>
            <a:fillRect/>
          </a:stretch>
        </p:blipFill>
        <p:spPr>
          <a:xfrm>
            <a:off x="6518155" y="1257895"/>
            <a:ext cx="4910765" cy="1758961"/>
          </a:xfrm>
          <a:prstGeom prst="rect">
            <a:avLst/>
          </a:prstGeom>
        </p:spPr>
      </p:pic>
      <p:sp>
        <p:nvSpPr>
          <p:cNvPr id="9" name="テキスト ボックス 8"/>
          <p:cNvSpPr txBox="1"/>
          <p:nvPr/>
        </p:nvSpPr>
        <p:spPr>
          <a:xfrm>
            <a:off x="6518155" y="-845389"/>
            <a:ext cx="2867385" cy="369332"/>
          </a:xfrm>
          <a:prstGeom prst="rect">
            <a:avLst/>
          </a:prstGeom>
          <a:noFill/>
        </p:spPr>
        <p:txBody>
          <a:bodyPr wrap="square" rtlCol="0">
            <a:spAutoFit/>
          </a:bodyPr>
          <a:lstStyle/>
          <a:p>
            <a:r>
              <a:rPr lang="en-US" dirty="0" smtClean="0"/>
              <a:t>L2: Ridge regression</a:t>
            </a:r>
            <a:endParaRPr lang="en-US" dirty="0"/>
          </a:p>
        </p:txBody>
      </p:sp>
      <p:sp>
        <p:nvSpPr>
          <p:cNvPr id="10" name="テキスト ボックス 9"/>
          <p:cNvSpPr txBox="1"/>
          <p:nvPr/>
        </p:nvSpPr>
        <p:spPr>
          <a:xfrm>
            <a:off x="6518154" y="702749"/>
            <a:ext cx="5267510" cy="646331"/>
          </a:xfrm>
          <a:prstGeom prst="rect">
            <a:avLst/>
          </a:prstGeom>
          <a:noFill/>
        </p:spPr>
        <p:txBody>
          <a:bodyPr wrap="square" rtlCol="0">
            <a:spAutoFit/>
          </a:bodyPr>
          <a:lstStyle/>
          <a:p>
            <a:r>
              <a:rPr lang="en-US" dirty="0" smtClean="0"/>
              <a:t>L1: LASSO(Least Absolute Shrinkage and Selection Operator) regression</a:t>
            </a:r>
            <a:endParaRPr lang="en-US" dirty="0"/>
          </a:p>
        </p:txBody>
      </p:sp>
    </p:spTree>
    <p:extLst>
      <p:ext uri="{BB962C8B-B14F-4D97-AF65-F5344CB8AC3E}">
        <p14:creationId xmlns:p14="http://schemas.microsoft.com/office/powerpoint/2010/main" val="23688014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Ceiling Analysis</a:t>
            </a:r>
            <a:endParaRPr lang="en-US" dirty="0"/>
          </a:p>
        </p:txBody>
      </p:sp>
      <p:pic>
        <p:nvPicPr>
          <p:cNvPr id="4" name="図 3"/>
          <p:cNvPicPr>
            <a:picLocks noChangeAspect="1"/>
          </p:cNvPicPr>
          <p:nvPr/>
        </p:nvPicPr>
        <p:blipFill rotWithShape="1">
          <a:blip r:embed="rId2"/>
          <a:srcRect t="28012" b="13929"/>
          <a:stretch/>
        </p:blipFill>
        <p:spPr>
          <a:xfrm>
            <a:off x="151697" y="1719743"/>
            <a:ext cx="10059804" cy="4513277"/>
          </a:xfrm>
          <a:prstGeom prst="rect">
            <a:avLst/>
          </a:prstGeom>
        </p:spPr>
      </p:pic>
      <p:pic>
        <p:nvPicPr>
          <p:cNvPr id="5" name="図 4"/>
          <p:cNvPicPr>
            <a:picLocks noChangeAspect="1"/>
          </p:cNvPicPr>
          <p:nvPr/>
        </p:nvPicPr>
        <p:blipFill>
          <a:blip r:embed="rId3"/>
          <a:stretch>
            <a:fillRect/>
          </a:stretch>
        </p:blipFill>
        <p:spPr>
          <a:xfrm>
            <a:off x="6445628" y="181063"/>
            <a:ext cx="1733550" cy="2133600"/>
          </a:xfrm>
          <a:prstGeom prst="rect">
            <a:avLst/>
          </a:prstGeom>
        </p:spPr>
      </p:pic>
      <p:sp>
        <p:nvSpPr>
          <p:cNvPr id="6" name="テキスト ボックス 5"/>
          <p:cNvSpPr txBox="1"/>
          <p:nvPr/>
        </p:nvSpPr>
        <p:spPr>
          <a:xfrm>
            <a:off x="789059" y="6224393"/>
            <a:ext cx="10564741" cy="2585323"/>
          </a:xfrm>
          <a:prstGeom prst="rect">
            <a:avLst/>
          </a:prstGeom>
          <a:noFill/>
        </p:spPr>
        <p:txBody>
          <a:bodyPr wrap="square" rtlCol="0">
            <a:spAutoFit/>
          </a:bodyPr>
          <a:lstStyle/>
          <a:p>
            <a:r>
              <a:rPr lang="en-US" b="1" dirty="0" smtClean="0"/>
              <a:t>Motivation: </a:t>
            </a:r>
            <a:r>
              <a:rPr lang="en-US" dirty="0" smtClean="0"/>
              <a:t>Decide what parts of the pipeline might be the best use of your time to work on</a:t>
            </a:r>
          </a:p>
          <a:p>
            <a:r>
              <a:rPr lang="en-US" b="1" dirty="0" smtClean="0"/>
              <a:t>Step by step</a:t>
            </a:r>
          </a:p>
          <a:p>
            <a:r>
              <a:rPr lang="en-US" dirty="0" smtClean="0"/>
              <a:t>1. Go to a component of the pipeline and manually provide a correct answer for each test set so that as if I have a perfect performance on my test set.</a:t>
            </a:r>
          </a:p>
          <a:p>
            <a:r>
              <a:rPr lang="en-US" dirty="0" smtClean="0"/>
              <a:t>2. Run this data through the rest of the pipeline. Use the same evaluation metric before to measure what is the overall accuracy of the entire system and gauge the improvement.</a:t>
            </a:r>
          </a:p>
          <a:p>
            <a:r>
              <a:rPr lang="en-US" dirty="0" smtClean="0"/>
              <a:t>3. Go to another component of the pipeline and do the same: provide a correct answer and measure the overall accuracy and the improvement.</a:t>
            </a:r>
          </a:p>
          <a:p>
            <a:r>
              <a:rPr lang="en-US" dirty="0" smtClean="0"/>
              <a:t>4. Pick a component which shows the largest improvement to work on.</a:t>
            </a:r>
          </a:p>
        </p:txBody>
      </p:sp>
    </p:spTree>
    <p:extLst>
      <p:ext uri="{BB962C8B-B14F-4D97-AF65-F5344CB8AC3E}">
        <p14:creationId xmlns:p14="http://schemas.microsoft.com/office/powerpoint/2010/main" val="31944328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Handling of imbalanced data</a:t>
            </a:r>
            <a:endParaRPr lang="en-US" dirty="0"/>
          </a:p>
        </p:txBody>
      </p:sp>
      <p:sp>
        <p:nvSpPr>
          <p:cNvPr id="3" name="コンテンツ プレースホルダー 2"/>
          <p:cNvSpPr>
            <a:spLocks noGrp="1"/>
          </p:cNvSpPr>
          <p:nvPr>
            <p:ph idx="1"/>
          </p:nvPr>
        </p:nvSpPr>
        <p:spPr/>
        <p:txBody>
          <a:bodyPr/>
          <a:lstStyle/>
          <a:p>
            <a:r>
              <a:rPr lang="en-US" dirty="0">
                <a:hlinkClick r:id="rId2"/>
              </a:rPr>
              <a:t>http://machinelearningmastery.com/tactics-to-combat-imbalanced-classes-in-your-machine-learning-dataset</a:t>
            </a:r>
            <a:r>
              <a:rPr lang="en-US" dirty="0" smtClean="0">
                <a:hlinkClick r:id="rId2"/>
              </a:rPr>
              <a:t>/</a:t>
            </a:r>
            <a:endParaRPr lang="en-US" dirty="0" smtClean="0"/>
          </a:p>
          <a:p>
            <a:r>
              <a:rPr lang="en-US" dirty="0" smtClean="0"/>
              <a:t>Performance matrix – confusion matrix, F1 score, kappa, ROC Curves</a:t>
            </a:r>
          </a:p>
          <a:p>
            <a:r>
              <a:rPr lang="en-US" dirty="0" smtClean="0"/>
              <a:t>Resampling – oversampling, under-sampling    stratified sampling</a:t>
            </a:r>
          </a:p>
          <a:p>
            <a:r>
              <a:rPr lang="en-US" dirty="0" smtClean="0"/>
              <a:t>Generate synthetic samples</a:t>
            </a:r>
          </a:p>
          <a:p>
            <a:r>
              <a:rPr lang="en-US" dirty="0" smtClean="0"/>
              <a:t>Different algorithms: Anomaly detection. Change detection</a:t>
            </a:r>
          </a:p>
          <a:p>
            <a:r>
              <a:rPr lang="en-US" dirty="0" smtClean="0"/>
              <a:t>Penalized models </a:t>
            </a:r>
          </a:p>
          <a:p>
            <a:endParaRPr lang="en-US" dirty="0"/>
          </a:p>
        </p:txBody>
      </p:sp>
      <p:sp>
        <p:nvSpPr>
          <p:cNvPr id="4" name="正方形/長方形 3"/>
          <p:cNvSpPr/>
          <p:nvPr/>
        </p:nvSpPr>
        <p:spPr>
          <a:xfrm>
            <a:off x="1612282" y="5606534"/>
            <a:ext cx="4776436" cy="369332"/>
          </a:xfrm>
          <a:prstGeom prst="rect">
            <a:avLst/>
          </a:prstGeom>
        </p:spPr>
        <p:txBody>
          <a:bodyPr wrap="none">
            <a:spAutoFit/>
          </a:bodyPr>
          <a:lstStyle/>
          <a:p>
            <a:r>
              <a:rPr lang="en-US" dirty="0"/>
              <a:t>https://elitedatascience.com/imbalanced-classes</a:t>
            </a:r>
          </a:p>
        </p:txBody>
      </p:sp>
    </p:spTree>
    <p:extLst>
      <p:ext uri="{BB962C8B-B14F-4D97-AF65-F5344CB8AC3E}">
        <p14:creationId xmlns:p14="http://schemas.microsoft.com/office/powerpoint/2010/main" val="3146902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6+2 </a:t>
            </a:r>
            <a:r>
              <a:rPr lang="en-US" dirty="0"/>
              <a:t>Questions To Understand Any </a:t>
            </a:r>
            <a:r>
              <a:rPr lang="en-US" dirty="0" smtClean="0"/>
              <a:t>ML Algorithm</a:t>
            </a:r>
            <a:endParaRPr lang="en-US" dirty="0"/>
          </a:p>
        </p:txBody>
      </p:sp>
      <p:sp>
        <p:nvSpPr>
          <p:cNvPr id="3" name="コンテンツ プレースホルダー 2"/>
          <p:cNvSpPr>
            <a:spLocks noGrp="1"/>
          </p:cNvSpPr>
          <p:nvPr>
            <p:ph idx="1"/>
          </p:nvPr>
        </p:nvSpPr>
        <p:spPr/>
        <p:txBody>
          <a:bodyPr>
            <a:normAutofit/>
          </a:bodyPr>
          <a:lstStyle/>
          <a:p>
            <a:pPr marL="514350" indent="-514350" fontAlgn="base">
              <a:buFont typeface="+mj-lt"/>
              <a:buAutoNum type="arabicPeriod"/>
            </a:pPr>
            <a:r>
              <a:rPr lang="en-US" dirty="0"/>
              <a:t>How do you refer to the technique (</a:t>
            </a:r>
            <a:r>
              <a:rPr lang="en-US" i="1" dirty="0"/>
              <a:t>e.g. what name</a:t>
            </a:r>
            <a:r>
              <a:rPr lang="en-US" dirty="0"/>
              <a:t>)?</a:t>
            </a:r>
          </a:p>
          <a:p>
            <a:pPr marL="514350" indent="-514350" fontAlgn="base">
              <a:buFont typeface="+mj-lt"/>
              <a:buAutoNum type="arabicPeriod"/>
            </a:pPr>
            <a:r>
              <a:rPr lang="en-US" dirty="0"/>
              <a:t>How do you represent a learned model (</a:t>
            </a:r>
            <a:r>
              <a:rPr lang="en-US" i="1" dirty="0"/>
              <a:t>e.g. what coefficients</a:t>
            </a:r>
            <a:r>
              <a:rPr lang="en-US" dirty="0"/>
              <a:t>)?</a:t>
            </a:r>
          </a:p>
          <a:p>
            <a:pPr marL="514350" indent="-514350" fontAlgn="base">
              <a:buFont typeface="+mj-lt"/>
              <a:buAutoNum type="arabicPeriod"/>
            </a:pPr>
            <a:r>
              <a:rPr lang="en-US" dirty="0"/>
              <a:t>How </a:t>
            </a:r>
            <a:r>
              <a:rPr lang="en-US" dirty="0" smtClean="0"/>
              <a:t>do </a:t>
            </a:r>
            <a:r>
              <a:rPr lang="en-US" dirty="0"/>
              <a:t>you learn a model (</a:t>
            </a:r>
            <a:r>
              <a:rPr lang="en-US" i="1" dirty="0"/>
              <a:t>e.g. the optimization process from data to the representation</a:t>
            </a:r>
            <a:r>
              <a:rPr lang="en-US" dirty="0"/>
              <a:t>)?</a:t>
            </a:r>
          </a:p>
          <a:p>
            <a:pPr marL="514350" indent="-514350" fontAlgn="base">
              <a:buFont typeface="+mj-lt"/>
              <a:buAutoNum type="arabicPeriod"/>
            </a:pPr>
            <a:r>
              <a:rPr lang="en-US" dirty="0"/>
              <a:t>How do you make predictions from a learned model (</a:t>
            </a:r>
            <a:r>
              <a:rPr lang="en-US" i="1" dirty="0"/>
              <a:t>e.g. apply the model to new data</a:t>
            </a:r>
            <a:r>
              <a:rPr lang="en-US" dirty="0"/>
              <a:t>)?</a:t>
            </a:r>
          </a:p>
          <a:p>
            <a:pPr marL="514350" indent="-514350" fontAlgn="base">
              <a:buFont typeface="+mj-lt"/>
              <a:buAutoNum type="arabicPeriod"/>
            </a:pPr>
            <a:r>
              <a:rPr lang="en-US" dirty="0"/>
              <a:t>How do you best prepare your data for the modeling with the technique (</a:t>
            </a:r>
            <a:r>
              <a:rPr lang="en-US" i="1" dirty="0"/>
              <a:t>e.g. assumptions</a:t>
            </a:r>
            <a:r>
              <a:rPr lang="en-US" dirty="0"/>
              <a:t>)?</a:t>
            </a:r>
          </a:p>
          <a:p>
            <a:pPr marL="514350" indent="-514350" fontAlgn="base">
              <a:buFont typeface="+mj-lt"/>
              <a:buAutoNum type="arabicPeriod"/>
            </a:pPr>
            <a:r>
              <a:rPr lang="en-US" dirty="0"/>
              <a:t>How do you get more information on the technique (</a:t>
            </a:r>
            <a:r>
              <a:rPr lang="en-US" i="1" dirty="0"/>
              <a:t>e.g. where to look</a:t>
            </a:r>
            <a:r>
              <a:rPr lang="en-US" dirty="0" smtClean="0"/>
              <a:t>)?</a:t>
            </a:r>
          </a:p>
          <a:p>
            <a:pPr marL="514350" indent="-514350" fontAlgn="base">
              <a:buFont typeface="+mj-lt"/>
              <a:buAutoNum type="arabicPeriod"/>
            </a:pPr>
            <a:r>
              <a:rPr lang="en-US" dirty="0" smtClean="0"/>
              <a:t>What problem is the technique suited for?</a:t>
            </a:r>
          </a:p>
          <a:p>
            <a:pPr marL="514350" indent="-514350" fontAlgn="base">
              <a:buFont typeface="+mj-lt"/>
              <a:buAutoNum type="arabicPeriod"/>
            </a:pPr>
            <a:r>
              <a:rPr lang="en-US" dirty="0" smtClean="0"/>
              <a:t>What are advantages and disadvantages of the technique?</a:t>
            </a:r>
          </a:p>
          <a:p>
            <a:pPr marL="514350" indent="-514350" fontAlgn="base">
              <a:buFont typeface="+mj-lt"/>
              <a:buAutoNum type="arabicPeriod"/>
            </a:pPr>
            <a:r>
              <a:rPr lang="en-US" dirty="0" smtClean="0"/>
              <a:t>Key words</a:t>
            </a:r>
            <a:endParaRPr lang="en-US" dirty="0"/>
          </a:p>
        </p:txBody>
      </p:sp>
    </p:spTree>
    <p:extLst>
      <p:ext uri="{BB962C8B-B14F-4D97-AF65-F5344CB8AC3E}">
        <p14:creationId xmlns:p14="http://schemas.microsoft.com/office/powerpoint/2010/main" val="24292716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607998"/>
          </a:xfrm>
        </p:spPr>
        <p:txBody>
          <a:bodyPr>
            <a:normAutofit fontScale="90000"/>
          </a:bodyPr>
          <a:lstStyle/>
          <a:p>
            <a:r>
              <a:rPr lang="en-US" dirty="0" smtClean="0"/>
              <a:t>Outlier treatment</a:t>
            </a:r>
            <a:endParaRPr lang="en-US" dirty="0"/>
          </a:p>
        </p:txBody>
      </p:sp>
      <p:sp>
        <p:nvSpPr>
          <p:cNvPr id="3" name="コンテンツ プレースホルダー 2"/>
          <p:cNvSpPr>
            <a:spLocks noGrp="1"/>
          </p:cNvSpPr>
          <p:nvPr>
            <p:ph idx="1"/>
          </p:nvPr>
        </p:nvSpPr>
        <p:spPr>
          <a:xfrm>
            <a:off x="838200" y="1221617"/>
            <a:ext cx="7341524" cy="4351338"/>
          </a:xfrm>
        </p:spPr>
        <p:txBody>
          <a:bodyPr>
            <a:normAutofit fontScale="62500" lnSpcReduction="20000"/>
          </a:bodyPr>
          <a:lstStyle/>
          <a:p>
            <a:pPr marL="0" indent="0">
              <a:buNone/>
            </a:pPr>
            <a:r>
              <a:rPr lang="en-US" dirty="0">
                <a:hlinkClick r:id="rId2"/>
              </a:rPr>
              <a:t>http://www.theanalysisfactor.com/outliers-to-drop-or-not-to-drop</a:t>
            </a:r>
            <a:r>
              <a:rPr lang="en-US" dirty="0" smtClean="0">
                <a:hlinkClick r:id="rId2"/>
              </a:rPr>
              <a:t>/</a:t>
            </a:r>
            <a:endParaRPr lang="en-US" dirty="0" smtClean="0"/>
          </a:p>
          <a:p>
            <a:pPr marL="514350" indent="-514350">
              <a:buFont typeface="+mj-lt"/>
              <a:buAutoNum type="arabicPeriod"/>
            </a:pPr>
            <a:r>
              <a:rPr lang="en-US" dirty="0"/>
              <a:t>If it is obvious that the outlier is due to </a:t>
            </a:r>
            <a:r>
              <a:rPr lang="en-US" b="1" dirty="0"/>
              <a:t>incorrectly entered or measured data</a:t>
            </a:r>
            <a:r>
              <a:rPr lang="en-US" dirty="0"/>
              <a:t>, you should drop the outlier</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b="1" dirty="0"/>
              <a:t>If the outlier does not change the results but does affect assumptions</a:t>
            </a:r>
            <a:r>
              <a:rPr lang="en-US" dirty="0"/>
              <a:t>, you may drop the outlier.  But note that in a footnote of your paper</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dirty="0"/>
              <a:t>More commonly, </a:t>
            </a:r>
            <a:r>
              <a:rPr lang="en-US" b="1" dirty="0"/>
              <a:t>the outlier affects both results and assumptions</a:t>
            </a:r>
            <a:r>
              <a:rPr lang="en-US" dirty="0"/>
              <a:t>.  In this situation, it is not legitimate to simply drop the outlier.  You may </a:t>
            </a:r>
            <a:r>
              <a:rPr lang="en-US" b="1" dirty="0"/>
              <a:t>run the analysis both with and without it</a:t>
            </a:r>
            <a:r>
              <a:rPr lang="en-US" dirty="0"/>
              <a:t>, but you should state in at least a footnote the dropping of any such data points and how the results changed</a:t>
            </a:r>
            <a:r>
              <a:rPr lang="en-US" dirty="0" smtClean="0"/>
              <a:t>.</a:t>
            </a:r>
          </a:p>
          <a:p>
            <a:pPr marL="514350" indent="-514350">
              <a:buFont typeface="+mj-lt"/>
              <a:buAutoNum type="arabicPeriod"/>
            </a:pPr>
            <a:endParaRPr lang="en-US" dirty="0" smtClean="0"/>
          </a:p>
          <a:p>
            <a:pPr marL="514350" indent="-514350">
              <a:buFont typeface="+mj-lt"/>
              <a:buAutoNum type="arabicPeriod"/>
            </a:pPr>
            <a:r>
              <a:rPr lang="en-US" b="1" dirty="0"/>
              <a:t>If the outlier creates a significant association, you should drop the outlier and should not report any significance from your analysis.</a:t>
            </a:r>
          </a:p>
        </p:txBody>
      </p:sp>
      <p:pic>
        <p:nvPicPr>
          <p:cNvPr id="1026" name="Picture 2" descr="grap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7932" y="2874416"/>
            <a:ext cx="2857500" cy="2085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ph-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7932" y="4848224"/>
            <a:ext cx="2857500" cy="2009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raph-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932" y="700873"/>
            <a:ext cx="2857500" cy="208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925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Outlier detection – Turkey Method</a:t>
            </a:r>
            <a:endParaRPr lang="en-US" dirty="0"/>
          </a:p>
        </p:txBody>
      </p:sp>
      <p:pic>
        <p:nvPicPr>
          <p:cNvPr id="4" name="図 3"/>
          <p:cNvPicPr>
            <a:picLocks noChangeAspect="1"/>
          </p:cNvPicPr>
          <p:nvPr/>
        </p:nvPicPr>
        <p:blipFill>
          <a:blip r:embed="rId2"/>
          <a:stretch>
            <a:fillRect/>
          </a:stretch>
        </p:blipFill>
        <p:spPr>
          <a:xfrm>
            <a:off x="1771650" y="1738312"/>
            <a:ext cx="8648700" cy="3381375"/>
          </a:xfrm>
          <a:prstGeom prst="rect">
            <a:avLst/>
          </a:prstGeom>
        </p:spPr>
      </p:pic>
      <p:sp>
        <p:nvSpPr>
          <p:cNvPr id="5" name="正方形/長方形 4"/>
          <p:cNvSpPr/>
          <p:nvPr/>
        </p:nvSpPr>
        <p:spPr>
          <a:xfrm>
            <a:off x="1336646" y="5119687"/>
            <a:ext cx="6096000" cy="646331"/>
          </a:xfrm>
          <a:prstGeom prst="rect">
            <a:avLst/>
          </a:prstGeom>
        </p:spPr>
        <p:txBody>
          <a:bodyPr>
            <a:spAutoFit/>
          </a:bodyPr>
          <a:lstStyle/>
          <a:p>
            <a:r>
              <a:rPr lang="en-US" dirty="0"/>
              <a:t>http://datapigtechnologies.com/blog/index.php/highlighting-outliers-in-your-data-with-the-tukey-method/</a:t>
            </a:r>
          </a:p>
        </p:txBody>
      </p:sp>
    </p:spTree>
    <p:extLst>
      <p:ext uri="{BB962C8B-B14F-4D97-AF65-F5344CB8AC3E}">
        <p14:creationId xmlns:p14="http://schemas.microsoft.com/office/powerpoint/2010/main" val="18954658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Centering and scaling</a:t>
            </a:r>
            <a:endParaRPr lang="en-US" dirty="0"/>
          </a:p>
        </p:txBody>
      </p:sp>
      <p:sp>
        <p:nvSpPr>
          <p:cNvPr id="3" name="コンテンツ プレースホルダー 2"/>
          <p:cNvSpPr>
            <a:spLocks noGrp="1"/>
          </p:cNvSpPr>
          <p:nvPr>
            <p:ph idx="1"/>
          </p:nvPr>
        </p:nvSpPr>
        <p:spPr>
          <a:xfrm>
            <a:off x="937055" y="1800912"/>
            <a:ext cx="10515600" cy="4351338"/>
          </a:xfrm>
        </p:spPr>
        <p:txBody>
          <a:bodyPr>
            <a:normAutofit fontScale="62500" lnSpcReduction="20000"/>
          </a:bodyPr>
          <a:lstStyle/>
          <a:p>
            <a:pPr marL="0" indent="0" fontAlgn="base">
              <a:buNone/>
            </a:pPr>
            <a:r>
              <a:rPr lang="en-US" b="1" dirty="0"/>
              <a:t>Centering transformation </a:t>
            </a:r>
            <a:r>
              <a:rPr lang="en-US" dirty="0"/>
              <a:t>is basically reducing the Mean value of samples from all observations. So, the observations will have a mean value of </a:t>
            </a:r>
            <a:r>
              <a:rPr lang="en-US" i="1" dirty="0"/>
              <a:t>Zero</a:t>
            </a:r>
            <a:r>
              <a:rPr lang="en-US" dirty="0"/>
              <a:t> after this transformation. </a:t>
            </a:r>
            <a:r>
              <a:rPr lang="en-US" b="1" dirty="0"/>
              <a:t>Scaling transformation </a:t>
            </a:r>
            <a:r>
              <a:rPr lang="en-US" dirty="0"/>
              <a:t>is dividing value of predictor for each observation by standard deviation of all samples. This will cause the transformed values to have a standard deviation of </a:t>
            </a:r>
            <a:r>
              <a:rPr lang="en-US" i="1" dirty="0"/>
              <a:t>One</a:t>
            </a:r>
            <a:r>
              <a:rPr lang="en-US" dirty="0"/>
              <a:t>.</a:t>
            </a:r>
          </a:p>
          <a:p>
            <a:pPr marL="0" indent="0" fontAlgn="base">
              <a:buNone/>
            </a:pPr>
            <a:r>
              <a:rPr lang="en-US" b="1" dirty="0"/>
              <a:t>When &amp; Why </a:t>
            </a:r>
            <a:r>
              <a:rPr lang="en-US" dirty="0"/>
              <a:t>we need Centering &amp; Scaling (Standardization):</a:t>
            </a:r>
          </a:p>
          <a:p>
            <a:pPr fontAlgn="base"/>
            <a:r>
              <a:rPr lang="en-US" dirty="0"/>
              <a:t>Standardization is recommended </a:t>
            </a:r>
            <a:r>
              <a:rPr lang="en-US" b="1" dirty="0"/>
              <a:t>when regression models are being built</a:t>
            </a:r>
            <a:r>
              <a:rPr lang="en-US" dirty="0"/>
              <a:t>. </a:t>
            </a:r>
            <a:r>
              <a:rPr lang="en-US" b="1" dirty="0"/>
              <a:t>When there are predictors with different units and ranges, the final model will have coefficients which are very small for some predictors and it makes it difficult to interpret</a:t>
            </a:r>
          </a:p>
          <a:p>
            <a:pPr fontAlgn="base"/>
            <a:r>
              <a:rPr lang="en-US" dirty="0"/>
              <a:t>Centering &amp; Scaling will improve the numerical stability of some models(</a:t>
            </a:r>
            <a:r>
              <a:rPr lang="en-US" dirty="0" err="1"/>
              <a:t>i.e</a:t>
            </a:r>
            <a:r>
              <a:rPr lang="en-US" dirty="0"/>
              <a:t> PLS)</a:t>
            </a:r>
          </a:p>
          <a:p>
            <a:pPr fontAlgn="base"/>
            <a:r>
              <a:rPr lang="en-US" b="1" dirty="0"/>
              <a:t>Many predictive modeling techniques use the predictor variance as an important factor for assigning importance to each predictor(PLS,…).</a:t>
            </a:r>
            <a:r>
              <a:rPr lang="en-US" dirty="0"/>
              <a:t> In this situation, since variables with larger units usually have higher variance compare to predictors which have smaller units, the models will favor variables with larger units. The Centering &amp; Scaling transformation ensures that unit differences don’t impact predictor selection and final model.</a:t>
            </a:r>
          </a:p>
          <a:p>
            <a:pPr fontAlgn="base"/>
            <a:r>
              <a:rPr lang="en-US" dirty="0"/>
              <a:t>For penalized models in regression (Lasso, Ridge Regression,…) the penalty is calculated based on estimated coefficient for each parameter. So, centering and scaling is critical for those models because otherwise predictors with smaller units will receive lower cost and the model will be impacted</a:t>
            </a:r>
          </a:p>
          <a:p>
            <a:pPr marL="0" indent="0">
              <a:buNone/>
            </a:pPr>
            <a:endParaRPr lang="en-US" dirty="0"/>
          </a:p>
        </p:txBody>
      </p:sp>
      <p:sp>
        <p:nvSpPr>
          <p:cNvPr id="4" name="テキスト ボックス 3"/>
          <p:cNvSpPr txBox="1"/>
          <p:nvPr/>
        </p:nvSpPr>
        <p:spPr>
          <a:xfrm>
            <a:off x="7562335" y="222422"/>
            <a:ext cx="3509319" cy="369332"/>
          </a:xfrm>
          <a:prstGeom prst="rect">
            <a:avLst/>
          </a:prstGeom>
          <a:noFill/>
        </p:spPr>
        <p:txBody>
          <a:bodyPr wrap="square" rtlCol="0">
            <a:spAutoFit/>
          </a:bodyPr>
          <a:lstStyle/>
          <a:p>
            <a:r>
              <a:rPr lang="en-US" dirty="0" smtClean="0"/>
              <a:t>Min/Max scaling</a:t>
            </a:r>
          </a:p>
        </p:txBody>
      </p:sp>
    </p:spTree>
    <p:extLst>
      <p:ext uri="{BB962C8B-B14F-4D97-AF65-F5344CB8AC3E}">
        <p14:creationId xmlns:p14="http://schemas.microsoft.com/office/powerpoint/2010/main" val="37032943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smtClean="0"/>
              <a:t>Not 100% correct but good to refer</a:t>
            </a:r>
            <a:endParaRPr lang="en-US" dirty="0"/>
          </a:p>
        </p:txBody>
      </p:sp>
      <p:pic>
        <p:nvPicPr>
          <p:cNvPr id="4" name="図 3"/>
          <p:cNvPicPr>
            <a:picLocks noChangeAspect="1"/>
          </p:cNvPicPr>
          <p:nvPr/>
        </p:nvPicPr>
        <p:blipFill>
          <a:blip r:embed="rId3"/>
          <a:stretch>
            <a:fillRect/>
          </a:stretch>
        </p:blipFill>
        <p:spPr>
          <a:xfrm>
            <a:off x="268454" y="1602542"/>
            <a:ext cx="11811251" cy="2584366"/>
          </a:xfrm>
          <a:prstGeom prst="rect">
            <a:avLst/>
          </a:prstGeom>
        </p:spPr>
      </p:pic>
    </p:spTree>
    <p:extLst>
      <p:ext uri="{BB962C8B-B14F-4D97-AF65-F5344CB8AC3E}">
        <p14:creationId xmlns:p14="http://schemas.microsoft.com/office/powerpoint/2010/main" val="23158718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15799</TotalTime>
  <Words>6641</Words>
  <Application>Microsoft Office PowerPoint</Application>
  <PresentationFormat>ワイド画面</PresentationFormat>
  <Paragraphs>796</Paragraphs>
  <Slides>93</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93</vt:i4>
      </vt:variant>
    </vt:vector>
  </HeadingPairs>
  <TitlesOfParts>
    <vt:vector size="102" baseType="lpstr">
      <vt:lpstr>Helvetica Neue</vt:lpstr>
      <vt:lpstr>inherit</vt:lpstr>
      <vt:lpstr>ＭＳ Ｐゴシック</vt:lpstr>
      <vt:lpstr>open-sans</vt:lpstr>
      <vt:lpstr>OpenSans</vt:lpstr>
      <vt:lpstr>Arial</vt:lpstr>
      <vt:lpstr>Calibri</vt:lpstr>
      <vt:lpstr>Calibri Light</vt:lpstr>
      <vt:lpstr>Office Theme</vt:lpstr>
      <vt:lpstr>Table of Contents – Machine Learning</vt:lpstr>
      <vt:lpstr>Considerations when choosing an algorithm</vt:lpstr>
      <vt:lpstr>Classification1: Type of learnings</vt:lpstr>
      <vt:lpstr>Classification2: Similarity in form of function</vt:lpstr>
      <vt:lpstr>Parametric vs. Non Parametric Model</vt:lpstr>
      <vt:lpstr>CHOOSING THE RIGHT ALGORITHM – Merge with next slide</vt:lpstr>
      <vt:lpstr>CHOOSING THE RIGHT ALGORITHM</vt:lpstr>
      <vt:lpstr>Type of data vs. Algorithm</vt:lpstr>
      <vt:lpstr>6+2 Questions To Understand Any ML Algorithm</vt:lpstr>
      <vt:lpstr>Hyperparameter tuning cheat sheet</vt:lpstr>
      <vt:lpstr>Online learning</vt:lpstr>
      <vt:lpstr>Cost Function</vt:lpstr>
      <vt:lpstr>“Loss(cost) + penalty” framework</vt:lpstr>
      <vt:lpstr>Gradient descent</vt:lpstr>
      <vt:lpstr>Problem of gradient descent</vt:lpstr>
      <vt:lpstr>Stochastic gradient descent</vt:lpstr>
      <vt:lpstr>Stochastic gradient descent convergence</vt:lpstr>
      <vt:lpstr>Mini-batch gradient descent</vt:lpstr>
      <vt:lpstr>Map-reduce and data parallelism</vt:lpstr>
      <vt:lpstr>Online learning</vt:lpstr>
      <vt:lpstr>Normal Equation</vt:lpstr>
      <vt:lpstr>Linear regression</vt:lpstr>
      <vt:lpstr>Linear regression - continue</vt:lpstr>
      <vt:lpstr>Logistic Regression</vt:lpstr>
      <vt:lpstr>PowerPoint プレゼンテーション</vt:lpstr>
      <vt:lpstr>Log Loss Function (Logistic regression cost function)</vt:lpstr>
      <vt:lpstr>Multiclass classification: one-vs-all</vt:lpstr>
      <vt:lpstr>Support Vector Machine</vt:lpstr>
      <vt:lpstr>SVM – Detail 0</vt:lpstr>
      <vt:lpstr>SVM Detail3 - Parameters</vt:lpstr>
      <vt:lpstr>SVM Detail1 – Decision Boundary</vt:lpstr>
      <vt:lpstr>SVM Detail2 – Kernel for non-linearly separable data</vt:lpstr>
      <vt:lpstr>SVM Detail4 – Logistic regression vs. SMVs </vt:lpstr>
      <vt:lpstr>Neural Network</vt:lpstr>
      <vt:lpstr>Motivation for Neural Networks</vt:lpstr>
      <vt:lpstr>Neural Networks --- Notation</vt:lpstr>
      <vt:lpstr>Neural Networks --- Example</vt:lpstr>
      <vt:lpstr>Neural Networks</vt:lpstr>
      <vt:lpstr>Neural Networks</vt:lpstr>
      <vt:lpstr>Gradient checking</vt:lpstr>
      <vt:lpstr>Neural Network - Overview</vt:lpstr>
      <vt:lpstr>Decision Tree</vt:lpstr>
      <vt:lpstr>Decision Trees --- Terminology</vt:lpstr>
      <vt:lpstr>Random Forest</vt:lpstr>
      <vt:lpstr>Random forest vs. Bagging trees</vt:lpstr>
      <vt:lpstr>RF - The out-of-bag (oob) error estimate and variable importance</vt:lpstr>
      <vt:lpstr>Ensemble</vt:lpstr>
      <vt:lpstr>Stacking</vt:lpstr>
      <vt:lpstr>K-nearest neighbors</vt:lpstr>
      <vt:lpstr>K-Nearest Neighbor</vt:lpstr>
      <vt:lpstr>PowerPoint プレゼンテーション</vt:lpstr>
      <vt:lpstr>Distance Metrics</vt:lpstr>
      <vt:lpstr>Clustering – K-Means Algorithm</vt:lpstr>
      <vt:lpstr>K-means algorithm</vt:lpstr>
      <vt:lpstr>Clustering: K-means vs. Gaussian maximization model</vt:lpstr>
      <vt:lpstr>Dimensionality Reduction - Part.1</vt:lpstr>
      <vt:lpstr>Principal Component Analysis</vt:lpstr>
      <vt:lpstr>PowerPoint プレゼンテーション</vt:lpstr>
      <vt:lpstr>PCA algorithm</vt:lpstr>
      <vt:lpstr>Choosing k</vt:lpstr>
      <vt:lpstr>Caution!</vt:lpstr>
      <vt:lpstr>PCA Assumptions</vt:lpstr>
      <vt:lpstr>PCA --- example The most challenging part of PCA is interpreting the components </vt:lpstr>
      <vt:lpstr>Curse of dimensionality</vt:lpstr>
      <vt:lpstr>Anomaly detection</vt:lpstr>
      <vt:lpstr>Recommender systems</vt:lpstr>
      <vt:lpstr>Naïve Bayes</vt:lpstr>
      <vt:lpstr>Naïve Bayes --- Example </vt:lpstr>
      <vt:lpstr>Naïve Bayes – Laplace estimator</vt:lpstr>
      <vt:lpstr>Work Flow of Data Science Project</vt:lpstr>
      <vt:lpstr>Work Flow --- Andrew Ng</vt:lpstr>
      <vt:lpstr>Learning Curves</vt:lpstr>
      <vt:lpstr>Bias and Variance</vt:lpstr>
      <vt:lpstr>PowerPoint プレゼンテーション</vt:lpstr>
      <vt:lpstr>PowerPoint プレゼンテーション</vt:lpstr>
      <vt:lpstr>PowerPoint プレゼンテーション</vt:lpstr>
      <vt:lpstr>Performance metrics summary</vt:lpstr>
      <vt:lpstr>Confusion Matrix</vt:lpstr>
      <vt:lpstr>Confusion Matrix - Example</vt:lpstr>
      <vt:lpstr>Shortcomings of accuracy measurements</vt:lpstr>
      <vt:lpstr>ROC Curve</vt:lpstr>
      <vt:lpstr>F1 score and F beta score</vt:lpstr>
      <vt:lpstr>Overfitting</vt:lpstr>
      <vt:lpstr>Complexity Curves</vt:lpstr>
      <vt:lpstr>k-fold Cross Validation</vt:lpstr>
      <vt:lpstr>Regularization</vt:lpstr>
      <vt:lpstr>L1 and L2 regularization</vt:lpstr>
      <vt:lpstr>Ceiling Analysis</vt:lpstr>
      <vt:lpstr>Handling of imbalanced data</vt:lpstr>
      <vt:lpstr>Outlier treatment</vt:lpstr>
      <vt:lpstr>Outlier detection – Turkey Method</vt:lpstr>
      <vt:lpstr>Centering and scaling</vt:lpstr>
      <vt:lpstr>Not 100% correct but good to refer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dc:title>
  <dc:creator>Kazufumi Iwasaki</dc:creator>
  <cp:lastModifiedBy>Kazufumi Iwasaki</cp:lastModifiedBy>
  <cp:revision>982</cp:revision>
  <dcterms:created xsi:type="dcterms:W3CDTF">2017-02-17T08:30:04Z</dcterms:created>
  <dcterms:modified xsi:type="dcterms:W3CDTF">2017-09-20T22:25:39Z</dcterms:modified>
</cp:coreProperties>
</file>